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89" r:id="rId1"/>
    <p:sldMasterId id="2147483945" r:id="rId2"/>
    <p:sldMasterId id="2147484022" r:id="rId3"/>
  </p:sldMasterIdLst>
  <p:notesMasterIdLst>
    <p:notesMasterId r:id="rId29"/>
  </p:notesMasterIdLst>
  <p:sldIdLst>
    <p:sldId id="257" r:id="rId4"/>
    <p:sldId id="888" r:id="rId5"/>
    <p:sldId id="875" r:id="rId6"/>
    <p:sldId id="859" r:id="rId7"/>
    <p:sldId id="803" r:id="rId8"/>
    <p:sldId id="827" r:id="rId9"/>
    <p:sldId id="870" r:id="rId10"/>
    <p:sldId id="886" r:id="rId11"/>
    <p:sldId id="885" r:id="rId12"/>
    <p:sldId id="897" r:id="rId13"/>
    <p:sldId id="901" r:id="rId14"/>
    <p:sldId id="903" r:id="rId15"/>
    <p:sldId id="878" r:id="rId16"/>
    <p:sldId id="876" r:id="rId17"/>
    <p:sldId id="874" r:id="rId18"/>
    <p:sldId id="891" r:id="rId19"/>
    <p:sldId id="902" r:id="rId20"/>
    <p:sldId id="881" r:id="rId21"/>
    <p:sldId id="882" r:id="rId22"/>
    <p:sldId id="889" r:id="rId23"/>
    <p:sldId id="893" r:id="rId24"/>
    <p:sldId id="899" r:id="rId25"/>
    <p:sldId id="900" r:id="rId26"/>
    <p:sldId id="896" r:id="rId27"/>
    <p:sldId id="890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2B432"/>
    <a:srgbClr val="00649D"/>
    <a:srgbClr val="EAC3FF"/>
    <a:srgbClr val="15588B"/>
    <a:srgbClr val="00B0DA"/>
    <a:srgbClr val="A810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651DDBB-1FBE-4F02-AC75-F3FEA49957D3}">
  <a:tblStyle styleId="{2651DDBB-1FBE-4F02-AC75-F3FEA49957D3}" styleName="Table_0"/>
  <a:tblStyle styleId="{DE3A99C8-6044-40BE-A275-02D24D9E417A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7E9ED"/>
          </a:solidFill>
        </a:fill>
      </a:tcStyle>
    </a:wholeTbl>
    <a:band1H>
      <a:tcStyle>
        <a:tcBdr/>
        <a:fill>
          <a:solidFill>
            <a:srgbClr val="CAD0DA"/>
          </a:solidFill>
        </a:fill>
      </a:tcStyle>
    </a:band1H>
    <a:band1V>
      <a:tcStyle>
        <a:tcBdr/>
        <a:fill>
          <a:solidFill>
            <a:srgbClr val="CAD0DA"/>
          </a:solidFill>
        </a:fill>
      </a:tcStyle>
    </a:band1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B28584C6-3D5E-44F6-8331-6B007854D6C9}" styleName="Table_2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/>
          </a:solidFill>
        </a:fill>
      </a:tcStyle>
    </a:band1H>
    <a:band1V>
      <a:tcStyle>
        <a:tcBdr/>
        <a:fill>
          <a:solidFill>
            <a:schemeClr val="accent6"/>
          </a:solidFill>
        </a:fill>
      </a:tcStyle>
    </a:band1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29" autoAdjust="0"/>
    <p:restoredTop sz="80463" autoAdjust="0"/>
  </p:normalViewPr>
  <p:slideViewPr>
    <p:cSldViewPr snapToGrid="0" snapToObjects="1">
      <p:cViewPr>
        <p:scale>
          <a:sx n="128" d="100"/>
          <a:sy n="128" d="100"/>
        </p:scale>
        <p:origin x="824" y="1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4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29.tiff>
</file>

<file path=ppt/media/image3.png>
</file>

<file path=ppt/media/image30.png>
</file>

<file path=ppt/media/image31.png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jpg>
</file>

<file path=ppt/media/image4.png>
</file>

<file path=ppt/media/image40.jpg>
</file>

<file path=ppt/media/image41.JPG>
</file>

<file path=ppt/media/image42.jpg>
</file>

<file path=ppt/media/image43.tiff>
</file>

<file path=ppt/media/image44.tiff>
</file>

<file path=ppt/media/image45.tiff>
</file>

<file path=ppt/media/image46.tiff>
</file>

<file path=ppt/media/image47.tiff>
</file>

<file path=ppt/media/image48.tiff>
</file>

<file path=ppt/media/image49.tiff>
</file>

<file path=ppt/media/image5.png>
</file>

<file path=ppt/media/image50.tiff>
</file>

<file path=ppt/media/image51.tiff>
</file>

<file path=ppt/media/image52.tiff>
</file>

<file path=ppt/media/image53.tiff>
</file>

<file path=ppt/media/image54.tiff>
</file>

<file path=ppt/media/image55.tiff>
</file>

<file path=ppt/media/image56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555315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Shape 34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9" name="Shape 34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2648545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0497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203325" y="-206375"/>
            <a:ext cx="9263063" cy="52117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  <a:buNone/>
            </a:pPr>
            <a:endParaRPr lang="en-US" b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mtClean="0"/>
              <a:t>10/04/12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C2E4FFB-383E-B443-B71D-7D57978392AE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166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203325" y="-206375"/>
            <a:ext cx="9263063" cy="52117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  <a:buNone/>
            </a:pPr>
            <a:endParaRPr lang="en-US" b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mtClean="0"/>
              <a:t>10/04/12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C2E4FFB-383E-B443-B71D-7D57978392AE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31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203325" y="-206375"/>
            <a:ext cx="9263063" cy="52117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  <a:buNone/>
            </a:pPr>
            <a:endParaRPr lang="en-US" b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mtClean="0"/>
              <a:t>10/04/12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C2E4FFB-383E-B443-B71D-7D57978392A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6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203325" y="-206375"/>
            <a:ext cx="9263063" cy="52117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00000"/>
              </a:lnSpc>
              <a:buNone/>
            </a:pPr>
            <a:r>
              <a:rPr lang="en-US" sz="1200" dirty="0" smtClean="0"/>
              <a:t> 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lvl="0">
              <a:lnSpc>
                <a:spcPct val="100000"/>
              </a:lnSpc>
              <a:buNone/>
            </a:pPr>
            <a:endParaRPr lang="en-US" b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mtClean="0"/>
              <a:t>10/04/12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C2E4FFB-383E-B443-B71D-7D57978392AE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796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203325" y="-206375"/>
            <a:ext cx="9263063" cy="52117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00000"/>
              </a:lnSpc>
              <a:buNone/>
            </a:pPr>
            <a:r>
              <a:rPr lang="en-US" sz="1200" dirty="0" smtClean="0"/>
              <a:t> 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lvl="0">
              <a:lnSpc>
                <a:spcPct val="100000"/>
              </a:lnSpc>
              <a:buNone/>
            </a:pPr>
            <a:endParaRPr lang="en-US" b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mtClean="0"/>
              <a:t>10/04/12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C2E4FFB-383E-B443-B71D-7D57978392A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2098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180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203325" y="-206375"/>
            <a:ext cx="9263063" cy="52117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00000"/>
              </a:lnSpc>
              <a:buNone/>
            </a:pPr>
            <a:r>
              <a:rPr lang="en-US" sz="1200" dirty="0" smtClean="0"/>
              <a:t> 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lvl="0">
              <a:lnSpc>
                <a:spcPct val="100000"/>
              </a:lnSpc>
              <a:buNone/>
            </a:pPr>
            <a:endParaRPr lang="en-US" b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mtClean="0"/>
              <a:t>10/04/12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C2E4FFB-383E-B443-B71D-7D57978392AE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38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203325" y="-206375"/>
            <a:ext cx="9263063" cy="52117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  <a:buNone/>
            </a:pPr>
            <a:endParaRPr lang="en-US" b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mtClean="0"/>
              <a:t>10/04/12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C2E4FFB-383E-B443-B71D-7D57978392A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820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Sources 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www.openstack.org</a:t>
            </a:r>
            <a:r>
              <a:rPr lang="en-US" dirty="0" smtClean="0"/>
              <a:t>/ 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activity.openstack.org</a:t>
            </a:r>
            <a:r>
              <a:rPr lang="en-US" dirty="0" smtClean="0"/>
              <a:t>/dash/browser/</a:t>
            </a:r>
          </a:p>
          <a:p>
            <a:r>
              <a:rPr lang="en-US" dirty="0" smtClean="0"/>
              <a:t>Growing</a:t>
            </a:r>
            <a:r>
              <a:rPr lang="en-US" baseline="0" dirty="0" smtClean="0"/>
              <a:t> faster than Linux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4EDE8776-0029-4149-BD37-D33AE8E92F7A}" type="slidenum">
              <a:rPr lang="en-US" altLang="en-US" smtClean="0">
                <a:solidFill>
                  <a:prstClr val="black"/>
                </a:solidFill>
              </a:rPr>
              <a:pPr>
                <a:defRPr/>
              </a:pPr>
              <a:t>4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21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6162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203325" y="-206375"/>
            <a:ext cx="9263063" cy="52117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  <a:buNone/>
            </a:pPr>
            <a:endParaRPr lang="en-US" b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mtClean="0"/>
              <a:t>10/04/12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C2E4FFB-383E-B443-B71D-7D57978392AE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7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 </a:t>
            </a:r>
            <a:endParaRPr lang="en-US" sz="1400" b="1" dirty="0" smtClean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13EDE57E-02B2-404B-ABF1-9946BF510284}" type="slidenum">
              <a:rPr lang="en-US" smtClean="0">
                <a:solidFill>
                  <a:prstClr val="black"/>
                </a:solidFill>
                <a:latin typeface="Calibri"/>
              </a:rPr>
              <a:pPr>
                <a:defRPr/>
              </a:pPr>
              <a:t>7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4841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203325" y="-206375"/>
            <a:ext cx="9263063" cy="52117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00000"/>
              </a:lnSpc>
              <a:buNone/>
            </a:pPr>
            <a:r>
              <a:rPr lang="en-US" sz="1200" dirty="0" smtClean="0"/>
              <a:t> 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lvl="0">
              <a:lnSpc>
                <a:spcPct val="100000"/>
              </a:lnSpc>
              <a:buNone/>
            </a:pPr>
            <a:endParaRPr lang="en-US" b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mtClean="0"/>
              <a:t>10/04/12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C2E4FFB-383E-B443-B71D-7D57978392AE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613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203325" y="-206375"/>
            <a:ext cx="9263063" cy="52117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00000"/>
              </a:lnSpc>
              <a:buNone/>
            </a:pPr>
            <a:r>
              <a:rPr lang="en-US" sz="1200" dirty="0" smtClean="0"/>
              <a:t> 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  <a:p>
            <a:pPr lvl="0">
              <a:lnSpc>
                <a:spcPct val="100000"/>
              </a:lnSpc>
              <a:buNone/>
            </a:pPr>
            <a:endParaRPr lang="en-US" b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mtClean="0"/>
              <a:t>10/04/12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C2E4FFB-383E-B443-B71D-7D57978392AE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78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 userDrawn="1"/>
        </p:nvSpPr>
        <p:spPr>
          <a:xfrm>
            <a:off x="2927584" y="1"/>
            <a:ext cx="6217920" cy="5143499"/>
          </a:xfrm>
          <a:prstGeom prst="rect">
            <a:avLst/>
          </a:prstGeom>
          <a:solidFill>
            <a:srgbClr val="15588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" name="Shape 80"/>
          <p:cNvGrpSpPr/>
          <p:nvPr/>
        </p:nvGrpSpPr>
        <p:grpSpPr>
          <a:xfrm>
            <a:off x="8252641" y="4595032"/>
            <a:ext cx="631843" cy="256054"/>
            <a:chOff x="1938338" y="2368550"/>
            <a:chExt cx="5260976" cy="2132013"/>
          </a:xfrm>
        </p:grpSpPr>
        <p:sp>
          <p:nvSpPr>
            <p:cNvPr id="81" name="Shape 81"/>
            <p:cNvSpPr/>
            <p:nvPr/>
          </p:nvSpPr>
          <p:spPr>
            <a:xfrm>
              <a:off x="5208587" y="2936875"/>
              <a:ext cx="758825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2468" y="0"/>
                  </a:lnTo>
                  <a:lnTo>
                    <a:pt x="114225" y="29662"/>
                  </a:lnTo>
                  <a:lnTo>
                    <a:pt x="115732" y="53932"/>
                  </a:lnTo>
                  <a:lnTo>
                    <a:pt x="116987" y="75505"/>
                  </a:lnTo>
                  <a:lnTo>
                    <a:pt x="118744" y="97078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Shape 82"/>
            <p:cNvSpPr/>
            <p:nvPr/>
          </p:nvSpPr>
          <p:spPr>
            <a:xfrm>
              <a:off x="6156326" y="2936875"/>
              <a:ext cx="758825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531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7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Shape 83"/>
            <p:cNvSpPr/>
            <p:nvPr/>
          </p:nvSpPr>
          <p:spPr>
            <a:xfrm>
              <a:off x="5635626" y="3221038"/>
              <a:ext cx="427037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6617" y="0"/>
                  </a:lnTo>
                  <a:lnTo>
                    <a:pt x="107955" y="10786"/>
                  </a:lnTo>
                  <a:lnTo>
                    <a:pt x="109293" y="25617"/>
                  </a:lnTo>
                  <a:lnTo>
                    <a:pt x="111078" y="41797"/>
                  </a:lnTo>
                  <a:lnTo>
                    <a:pt x="113308" y="60674"/>
                  </a:lnTo>
                  <a:lnTo>
                    <a:pt x="115092" y="78202"/>
                  </a:lnTo>
                  <a:lnTo>
                    <a:pt x="116877" y="94382"/>
                  </a:lnTo>
                  <a:lnTo>
                    <a:pt x="118661" y="107865"/>
                  </a:lnTo>
                  <a:lnTo>
                    <a:pt x="119553" y="117303"/>
                  </a:lnTo>
                  <a:lnTo>
                    <a:pt x="120000" y="120000"/>
                  </a:lnTo>
                  <a:lnTo>
                    <a:pt x="13382" y="120000"/>
                  </a:lnTo>
                  <a:lnTo>
                    <a:pt x="12044" y="110561"/>
                  </a:lnTo>
                  <a:lnTo>
                    <a:pt x="10260" y="95730"/>
                  </a:lnTo>
                  <a:lnTo>
                    <a:pt x="8475" y="79550"/>
                  </a:lnTo>
                  <a:lnTo>
                    <a:pt x="6691" y="60674"/>
                  </a:lnTo>
                  <a:lnTo>
                    <a:pt x="4460" y="43146"/>
                  </a:lnTo>
                  <a:lnTo>
                    <a:pt x="2676" y="26966"/>
                  </a:lnTo>
                  <a:lnTo>
                    <a:pt x="1338" y="13483"/>
                  </a:lnTo>
                  <a:lnTo>
                    <a:pt x="0" y="40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>
              <a:off x="6062662" y="3221038"/>
              <a:ext cx="425448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985" y="0"/>
                  </a:moveTo>
                  <a:lnTo>
                    <a:pt x="120000" y="0"/>
                  </a:lnTo>
                  <a:lnTo>
                    <a:pt x="106567" y="120000"/>
                  </a:lnTo>
                  <a:lnTo>
                    <a:pt x="0" y="120000"/>
                  </a:lnTo>
                  <a:lnTo>
                    <a:pt x="129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Shape 85"/>
            <p:cNvSpPr/>
            <p:nvPr/>
          </p:nvSpPr>
          <p:spPr>
            <a:xfrm>
              <a:off x="5730876" y="3505201"/>
              <a:ext cx="663573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9999" y="0"/>
                  </a:lnTo>
                  <a:lnTo>
                    <a:pt x="111387" y="120000"/>
                  </a:lnTo>
                  <a:lnTo>
                    <a:pt x="8612" y="120000"/>
                  </a:lnTo>
                  <a:lnTo>
                    <a:pt x="6315" y="90666"/>
                  </a:lnTo>
                  <a:lnTo>
                    <a:pt x="4593" y="66666"/>
                  </a:lnTo>
                  <a:lnTo>
                    <a:pt x="3157" y="45333"/>
                  </a:lnTo>
                  <a:lnTo>
                    <a:pt x="1722" y="24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Shape 86"/>
            <p:cNvSpPr/>
            <p:nvPr/>
          </p:nvSpPr>
          <p:spPr>
            <a:xfrm>
              <a:off x="5208587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>
              <a:off x="6488112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Shape 88"/>
            <p:cNvSpPr/>
            <p:nvPr/>
          </p:nvSpPr>
          <p:spPr>
            <a:xfrm>
              <a:off x="5208587" y="3505201"/>
              <a:ext cx="427037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Shape 89"/>
            <p:cNvSpPr/>
            <p:nvPr/>
          </p:nvSpPr>
          <p:spPr>
            <a:xfrm>
              <a:off x="6488112" y="3505201"/>
              <a:ext cx="427037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Shape 90"/>
            <p:cNvSpPr/>
            <p:nvPr/>
          </p:nvSpPr>
          <p:spPr>
            <a:xfrm>
              <a:off x="5208587" y="3221038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Shape 91"/>
            <p:cNvSpPr/>
            <p:nvPr/>
          </p:nvSpPr>
          <p:spPr>
            <a:xfrm>
              <a:off x="6488112" y="3221038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Shape 92"/>
            <p:cNvSpPr/>
            <p:nvPr/>
          </p:nvSpPr>
          <p:spPr>
            <a:xfrm>
              <a:off x="4924426" y="4075112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Shape 93"/>
            <p:cNvSpPr/>
            <p:nvPr/>
          </p:nvSpPr>
          <p:spPr>
            <a:xfrm>
              <a:off x="4924426" y="4359276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>
              <a:off x="3360737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Shape 95"/>
            <p:cNvSpPr/>
            <p:nvPr/>
          </p:nvSpPr>
          <p:spPr>
            <a:xfrm>
              <a:off x="3360737" y="2936875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Shape 96"/>
            <p:cNvSpPr/>
            <p:nvPr/>
          </p:nvSpPr>
          <p:spPr>
            <a:xfrm>
              <a:off x="2222500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Shape 97"/>
            <p:cNvSpPr/>
            <p:nvPr/>
          </p:nvSpPr>
          <p:spPr>
            <a:xfrm>
              <a:off x="2222500" y="3505201"/>
              <a:ext cx="427037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Shape 98"/>
            <p:cNvSpPr/>
            <p:nvPr/>
          </p:nvSpPr>
          <p:spPr>
            <a:xfrm>
              <a:off x="2222500" y="3221038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Shape 99"/>
            <p:cNvSpPr/>
            <p:nvPr/>
          </p:nvSpPr>
          <p:spPr>
            <a:xfrm>
              <a:off x="2222500" y="2936875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Shape 100"/>
            <p:cNvSpPr/>
            <p:nvPr/>
          </p:nvSpPr>
          <p:spPr>
            <a:xfrm>
              <a:off x="1938338" y="4075112"/>
              <a:ext cx="995363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Shape 101"/>
            <p:cNvSpPr/>
            <p:nvPr/>
          </p:nvSpPr>
          <p:spPr>
            <a:xfrm>
              <a:off x="1938338" y="4359276"/>
              <a:ext cx="995363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>
              <a:off x="1938338" y="2368550"/>
              <a:ext cx="995363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Shape 103"/>
            <p:cNvSpPr/>
            <p:nvPr/>
          </p:nvSpPr>
          <p:spPr>
            <a:xfrm>
              <a:off x="1938338" y="2652713"/>
              <a:ext cx="995363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Shape 104"/>
            <p:cNvSpPr/>
            <p:nvPr/>
          </p:nvSpPr>
          <p:spPr>
            <a:xfrm>
              <a:off x="4924426" y="2368550"/>
              <a:ext cx="854074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3308" y="0"/>
                  </a:lnTo>
                  <a:lnTo>
                    <a:pt x="114646" y="22666"/>
                  </a:lnTo>
                  <a:lnTo>
                    <a:pt x="115762" y="44000"/>
                  </a:lnTo>
                  <a:lnTo>
                    <a:pt x="116877" y="65333"/>
                  </a:lnTo>
                  <a:lnTo>
                    <a:pt x="118215" y="90666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Shape 105"/>
            <p:cNvSpPr/>
            <p:nvPr/>
          </p:nvSpPr>
          <p:spPr>
            <a:xfrm>
              <a:off x="4924426" y="2652713"/>
              <a:ext cx="947737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3969" y="0"/>
                  </a:lnTo>
                  <a:lnTo>
                    <a:pt x="115175" y="22921"/>
                  </a:lnTo>
                  <a:lnTo>
                    <a:pt x="115979" y="39101"/>
                  </a:lnTo>
                  <a:lnTo>
                    <a:pt x="116783" y="53932"/>
                  </a:lnTo>
                  <a:lnTo>
                    <a:pt x="117386" y="67415"/>
                  </a:lnTo>
                  <a:lnTo>
                    <a:pt x="117989" y="80898"/>
                  </a:lnTo>
                  <a:lnTo>
                    <a:pt x="118994" y="98426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Shape 106"/>
            <p:cNvSpPr/>
            <p:nvPr/>
          </p:nvSpPr>
          <p:spPr>
            <a:xfrm>
              <a:off x="6346826" y="2368550"/>
              <a:ext cx="852488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703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67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Shape 107"/>
            <p:cNvSpPr/>
            <p:nvPr/>
          </p:nvSpPr>
          <p:spPr>
            <a:xfrm>
              <a:off x="6253162" y="2652713"/>
              <a:ext cx="946150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838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Shape 108"/>
            <p:cNvSpPr/>
            <p:nvPr/>
          </p:nvSpPr>
          <p:spPr>
            <a:xfrm>
              <a:off x="6488112" y="4075112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Shape 109"/>
            <p:cNvSpPr/>
            <p:nvPr/>
          </p:nvSpPr>
          <p:spPr>
            <a:xfrm>
              <a:off x="6488112" y="4359276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Shape 110"/>
            <p:cNvSpPr/>
            <p:nvPr/>
          </p:nvSpPr>
          <p:spPr>
            <a:xfrm>
              <a:off x="6015037" y="4359276"/>
              <a:ext cx="9366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61016" y="120000"/>
                  </a:lnTo>
                  <a:lnTo>
                    <a:pt x="58983" y="115955"/>
                  </a:lnTo>
                  <a:lnTo>
                    <a:pt x="54915" y="107865"/>
                  </a:lnTo>
                  <a:lnTo>
                    <a:pt x="46779" y="94382"/>
                  </a:lnTo>
                  <a:lnTo>
                    <a:pt x="38644" y="78202"/>
                  </a:lnTo>
                  <a:lnTo>
                    <a:pt x="30508" y="59325"/>
                  </a:lnTo>
                  <a:lnTo>
                    <a:pt x="20338" y="41797"/>
                  </a:lnTo>
                  <a:lnTo>
                    <a:pt x="12203" y="24269"/>
                  </a:lnTo>
                  <a:lnTo>
                    <a:pt x="6101" y="107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Shape 111"/>
            <p:cNvSpPr/>
            <p:nvPr/>
          </p:nvSpPr>
          <p:spPr>
            <a:xfrm>
              <a:off x="5919787" y="4075112"/>
              <a:ext cx="284162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99888" y="120000"/>
                  </a:lnTo>
                  <a:lnTo>
                    <a:pt x="20111" y="120000"/>
                  </a:lnTo>
                  <a:lnTo>
                    <a:pt x="16759" y="97078"/>
                  </a:lnTo>
                  <a:lnTo>
                    <a:pt x="12067" y="75505"/>
                  </a:lnTo>
                  <a:lnTo>
                    <a:pt x="8715" y="52584"/>
                  </a:lnTo>
                  <a:lnTo>
                    <a:pt x="4692" y="283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Shape 112"/>
            <p:cNvSpPr/>
            <p:nvPr/>
          </p:nvSpPr>
          <p:spPr>
            <a:xfrm>
              <a:off x="5824537" y="3790951"/>
              <a:ext cx="47466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08361" y="120000"/>
                  </a:lnTo>
                  <a:lnTo>
                    <a:pt x="12040" y="120000"/>
                  </a:lnTo>
                  <a:lnTo>
                    <a:pt x="10033" y="97078"/>
                  </a:lnTo>
                  <a:lnTo>
                    <a:pt x="8026" y="79550"/>
                  </a:lnTo>
                  <a:lnTo>
                    <a:pt x="6822" y="66067"/>
                  </a:lnTo>
                  <a:lnTo>
                    <a:pt x="5618" y="52584"/>
                  </a:lnTo>
                  <a:lnTo>
                    <a:pt x="4013" y="39101"/>
                  </a:lnTo>
                  <a:lnTo>
                    <a:pt x="2408" y="215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>
              <a:off x="3360737" y="3505201"/>
              <a:ext cx="1344613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9657" y="0"/>
                  </a:lnTo>
                  <a:lnTo>
                    <a:pt x="113624" y="36000"/>
                  </a:lnTo>
                  <a:lnTo>
                    <a:pt x="117024" y="7600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4213226" y="3790951"/>
              <a:ext cx="568324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6312" y="0"/>
                  </a:lnTo>
                  <a:lnTo>
                    <a:pt x="118994" y="57977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3074988" y="4075112"/>
              <a:ext cx="1689100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8872" y="41797"/>
                  </a:lnTo>
                  <a:lnTo>
                    <a:pt x="117518" y="80898"/>
                  </a:lnTo>
                  <a:lnTo>
                    <a:pt x="115827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>
              <a:off x="3074988" y="4359276"/>
              <a:ext cx="151606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5727" y="35056"/>
                  </a:lnTo>
                  <a:lnTo>
                    <a:pt x="111204" y="64719"/>
                  </a:lnTo>
                  <a:lnTo>
                    <a:pt x="106303" y="87640"/>
                  </a:lnTo>
                  <a:lnTo>
                    <a:pt x="101151" y="105168"/>
                  </a:lnTo>
                  <a:lnTo>
                    <a:pt x="95623" y="115955"/>
                  </a:lnTo>
                  <a:lnTo>
                    <a:pt x="90094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>
              <a:off x="3360737" y="3221038"/>
              <a:ext cx="134461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7024" y="44494"/>
                  </a:lnTo>
                  <a:lnTo>
                    <a:pt x="113624" y="83595"/>
                  </a:lnTo>
                  <a:lnTo>
                    <a:pt x="109799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Shape 118"/>
            <p:cNvSpPr/>
            <p:nvPr/>
          </p:nvSpPr>
          <p:spPr>
            <a:xfrm>
              <a:off x="4213226" y="2936875"/>
              <a:ext cx="568324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8994" y="62022"/>
                  </a:lnTo>
                  <a:lnTo>
                    <a:pt x="116312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Shape 119"/>
            <p:cNvSpPr/>
            <p:nvPr/>
          </p:nvSpPr>
          <p:spPr>
            <a:xfrm>
              <a:off x="3074988" y="2368550"/>
              <a:ext cx="1516063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90094" y="0"/>
                  </a:lnTo>
                  <a:lnTo>
                    <a:pt x="95623" y="4000"/>
                  </a:lnTo>
                  <a:lnTo>
                    <a:pt x="101151" y="14666"/>
                  </a:lnTo>
                  <a:lnTo>
                    <a:pt x="106303" y="32000"/>
                  </a:lnTo>
                  <a:lnTo>
                    <a:pt x="111204" y="54666"/>
                  </a:lnTo>
                  <a:lnTo>
                    <a:pt x="115727" y="8400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Shape 120"/>
            <p:cNvSpPr/>
            <p:nvPr/>
          </p:nvSpPr>
          <p:spPr>
            <a:xfrm>
              <a:off x="3074988" y="2652713"/>
              <a:ext cx="1689100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5827" y="0"/>
                  </a:lnTo>
                  <a:lnTo>
                    <a:pt x="117518" y="37752"/>
                  </a:lnTo>
                  <a:lnTo>
                    <a:pt x="118872" y="78202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" name="Shape 121"/>
          <p:cNvSpPr/>
          <p:nvPr/>
        </p:nvSpPr>
        <p:spPr>
          <a:xfrm>
            <a:off x="0" y="1"/>
            <a:ext cx="5804517" cy="51484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Shape 122"/>
          <p:cNvSpPr txBox="1">
            <a:spLocks noGrp="1"/>
          </p:cNvSpPr>
          <p:nvPr>
            <p:ph type="subTitle" idx="1"/>
          </p:nvPr>
        </p:nvSpPr>
        <p:spPr>
          <a:xfrm>
            <a:off x="412083" y="1771739"/>
            <a:ext cx="3563999" cy="61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32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6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8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4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2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2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407321" y="592689"/>
            <a:ext cx="3627300" cy="77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Clr>
                <a:srgbClr val="F26522"/>
              </a:buClr>
              <a:buFont typeface="Arial"/>
              <a:buNone/>
              <a:defRPr sz="2800" b="0" i="0" u="none" strike="noStrike" cap="none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 dirty="0"/>
          </a:p>
        </p:txBody>
      </p:sp>
      <p:sp>
        <p:nvSpPr>
          <p:cNvPr id="124" name="Shape 124"/>
          <p:cNvSpPr/>
          <p:nvPr userDrawn="1"/>
        </p:nvSpPr>
        <p:spPr>
          <a:xfrm>
            <a:off x="5804519" y="0"/>
            <a:ext cx="1699199" cy="5143499"/>
          </a:xfrm>
          <a:prstGeom prst="rect">
            <a:avLst/>
          </a:prstGeom>
          <a:solidFill>
            <a:srgbClr val="0094B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177"/>
          <p:cNvSpPr txBox="1">
            <a:spLocks noGrp="1"/>
          </p:cNvSpPr>
          <p:nvPr>
            <p:ph type="sldNum" idx="12"/>
          </p:nvPr>
        </p:nvSpPr>
        <p:spPr>
          <a:xfrm>
            <a:off x="8556783" y="4965291"/>
            <a:ext cx="548700" cy="1371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r">
              <a:defRPr sz="800">
                <a:solidFill>
                  <a:schemeClr val="accent6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0" name="Shape 175"/>
          <p:cNvSpPr/>
          <p:nvPr userDrawn="1"/>
        </p:nvSpPr>
        <p:spPr>
          <a:xfrm>
            <a:off x="139720" y="4976966"/>
            <a:ext cx="1192199" cy="92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ct val="25000"/>
              <a:buFont typeface="Arial"/>
              <a:buNone/>
            </a:pPr>
            <a:r>
              <a:rPr lang="en" sz="600" b="0" i="0" u="none" strike="noStrike" cap="none" dirty="0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rPr>
              <a:t>© 2016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01595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 Photo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Shape 496"/>
          <p:cNvSpPr/>
          <p:nvPr/>
        </p:nvSpPr>
        <p:spPr>
          <a:xfrm>
            <a:off x="2930767" y="0"/>
            <a:ext cx="6213299" cy="51434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Shape 497"/>
          <p:cNvSpPr/>
          <p:nvPr/>
        </p:nvSpPr>
        <p:spPr>
          <a:xfrm>
            <a:off x="0" y="0"/>
            <a:ext cx="3204299" cy="5143499"/>
          </a:xfrm>
          <a:prstGeom prst="rect">
            <a:avLst/>
          </a:prstGeom>
          <a:solidFill>
            <a:srgbClr val="21D0D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Shape 498"/>
          <p:cNvSpPr txBox="1">
            <a:spLocks noGrp="1"/>
          </p:cNvSpPr>
          <p:nvPr>
            <p:ph type="title"/>
          </p:nvPr>
        </p:nvSpPr>
        <p:spPr>
          <a:xfrm>
            <a:off x="260787" y="399511"/>
            <a:ext cx="2591700" cy="77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99" name="Shape 499"/>
          <p:cNvSpPr txBox="1">
            <a:spLocks noGrp="1"/>
          </p:cNvSpPr>
          <p:nvPr>
            <p:ph type="body" idx="1"/>
          </p:nvPr>
        </p:nvSpPr>
        <p:spPr>
          <a:xfrm>
            <a:off x="3751380" y="390759"/>
            <a:ext cx="5089799" cy="18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28600" algn="l" rtl="0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>
                <a:srgbClr val="2D2D2D"/>
              </a:buClr>
              <a:buFont typeface="Arial"/>
              <a:buNone/>
              <a:defRPr sz="1800" b="0" i="0" u="none" strike="noStrike" cap="none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7663" marR="0" lvl="1" indent="-4763" algn="l" rtl="0">
              <a:lnSpc>
                <a:spcPct val="100000"/>
              </a:lnSpc>
              <a:spcBef>
                <a:spcPts val="280"/>
              </a:spcBef>
              <a:spcAft>
                <a:spcPts val="600"/>
              </a:spcAft>
              <a:buClr>
                <a:srgbClr val="2D2D2D"/>
              </a:buClr>
              <a:buFont typeface="Arial"/>
              <a:buNone/>
              <a:defRPr sz="1400" b="0" i="0" u="none" strike="noStrike" cap="none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23887" marR="0" lvl="2" indent="-1587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2D2D2D"/>
              </a:buClr>
              <a:buFont typeface="Arial"/>
              <a:buNone/>
              <a:defRPr sz="1200" b="0" i="0" u="none" strike="noStrike" cap="none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4400" marR="0" lvl="3" indent="0" algn="l" rtl="0">
              <a:lnSpc>
                <a:spcPct val="100000"/>
              </a:lnSpc>
              <a:spcBef>
                <a:spcPts val="220"/>
              </a:spcBef>
              <a:spcAft>
                <a:spcPts val="600"/>
              </a:spcAft>
              <a:buClr>
                <a:srgbClr val="2D2D2D"/>
              </a:buClr>
              <a:buFont typeface="Arial"/>
              <a:buNone/>
              <a:defRPr sz="1100" b="0" i="0" u="none" strike="noStrike" cap="none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6175" marR="0" lvl="4" indent="-3175" algn="l" rtl="0">
              <a:lnSpc>
                <a:spcPct val="100000"/>
              </a:lnSpc>
              <a:spcBef>
                <a:spcPts val="220"/>
              </a:spcBef>
              <a:spcAft>
                <a:spcPts val="600"/>
              </a:spcAft>
              <a:buClr>
                <a:srgbClr val="2D2D2D"/>
              </a:buClr>
              <a:buFont typeface="Arial"/>
              <a:buNone/>
              <a:defRPr sz="1100" b="0" i="0" u="none" strike="noStrike" cap="none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500" name="Shape 500"/>
          <p:cNvSpPr txBox="1">
            <a:spLocks noGrp="1"/>
          </p:cNvSpPr>
          <p:nvPr>
            <p:ph type="subTitle" idx="2"/>
          </p:nvPr>
        </p:nvSpPr>
        <p:spPr>
          <a:xfrm>
            <a:off x="268721" y="1651275"/>
            <a:ext cx="2595899" cy="61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FFFFFF"/>
              </a:buClr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32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6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8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4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2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2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Shape 501"/>
          <p:cNvSpPr/>
          <p:nvPr/>
        </p:nvSpPr>
        <p:spPr>
          <a:xfrm>
            <a:off x="3194538" y="3008923"/>
            <a:ext cx="5949599" cy="21344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Shape 502"/>
          <p:cNvSpPr txBox="1">
            <a:spLocks noGrp="1"/>
          </p:cNvSpPr>
          <p:nvPr>
            <p:ph type="body" idx="3"/>
          </p:nvPr>
        </p:nvSpPr>
        <p:spPr>
          <a:xfrm>
            <a:off x="4113212" y="3203575"/>
            <a:ext cx="4590900" cy="169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600"/>
              </a:spcAft>
              <a:buClr>
                <a:schemeClr val="accent6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7663" marR="0" lvl="1" indent="-4763" algn="l" rtl="0">
              <a:lnSpc>
                <a:spcPct val="100000"/>
              </a:lnSpc>
              <a:spcBef>
                <a:spcPts val="320"/>
              </a:spcBef>
              <a:spcAft>
                <a:spcPts val="600"/>
              </a:spcAft>
              <a:buClr>
                <a:schemeClr val="accent6"/>
              </a:buClr>
              <a:buFont typeface="Arial"/>
              <a:buNone/>
              <a:defRPr sz="16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23887" marR="0" lvl="2" indent="-1587" algn="l" rtl="0">
              <a:lnSpc>
                <a:spcPct val="100000"/>
              </a:lnSpc>
              <a:spcBef>
                <a:spcPts val="280"/>
              </a:spcBef>
              <a:spcAft>
                <a:spcPts val="600"/>
              </a:spcAft>
              <a:buClr>
                <a:schemeClr val="accent6"/>
              </a:buClr>
              <a:buFont typeface="Arial"/>
              <a:buNone/>
              <a:defRPr sz="14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4400" marR="0" lvl="3" indent="0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chemeClr val="accent6"/>
              </a:buClr>
              <a:buFont typeface="Arial"/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6175" marR="0" lvl="4" indent="-3175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chemeClr val="accent6"/>
              </a:buClr>
              <a:buFont typeface="Arial"/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77"/>
          <p:cNvSpPr txBox="1">
            <a:spLocks noGrp="1"/>
          </p:cNvSpPr>
          <p:nvPr>
            <p:ph type="sldNum" idx="12"/>
          </p:nvPr>
        </p:nvSpPr>
        <p:spPr>
          <a:xfrm>
            <a:off x="8556783" y="4965291"/>
            <a:ext cx="548700" cy="1371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4" name="Shape 175"/>
          <p:cNvSpPr/>
          <p:nvPr userDrawn="1"/>
        </p:nvSpPr>
        <p:spPr>
          <a:xfrm>
            <a:off x="139720" y="4976966"/>
            <a:ext cx="1192199" cy="92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ct val="25000"/>
              <a:buFont typeface="Arial"/>
              <a:buNone/>
            </a:pPr>
            <a:r>
              <a:rPr lang="en" sz="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© 2016 IBM Corporation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Only_and_CloudEyeb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add title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369753" y="201613"/>
            <a:ext cx="506711" cy="129381"/>
            <a:chOff x="360699" y="268817"/>
            <a:chExt cx="506711" cy="172508"/>
          </a:xfrm>
          <a:solidFill>
            <a:schemeClr val="accent1"/>
          </a:solidFill>
        </p:grpSpPr>
        <p:sp>
          <p:nvSpPr>
            <p:cNvPr id="4" name="Rectangle 3"/>
            <p:cNvSpPr/>
            <p:nvPr userDrawn="1"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" name="Rectangle 4"/>
            <p:cNvSpPr/>
            <p:nvPr userDrawn="1"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309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436" y="152546"/>
            <a:ext cx="8778240" cy="369332"/>
          </a:xfrm>
        </p:spPr>
        <p:txBody>
          <a:bodyPr/>
          <a:lstStyle>
            <a:lvl1pPr algn="l">
              <a:defRPr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910508"/>
            <a:ext cx="2133600" cy="174565"/>
          </a:xfrm>
          <a:prstGeom prst="rect">
            <a:avLst/>
          </a:prstGeom>
        </p:spPr>
        <p:txBody>
          <a:bodyPr/>
          <a:lstStyle/>
          <a:p>
            <a:fld id="{94488F91-5194-7345-A839-FBD36C0D96C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9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34833" y="90999"/>
            <a:ext cx="8021531" cy="338554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>
              <a:defRPr sz="2200">
                <a:solidFill>
                  <a:schemeClr val="bg1"/>
                </a:solidFill>
                <a:latin typeface="ITC Lubalin Graph Std Demi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43392" y="4809651"/>
            <a:ext cx="1156759" cy="273844"/>
          </a:xfrm>
          <a:prstGeom prst="rect">
            <a:avLst/>
          </a:prstGeo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77957B15-6D68-418C-9657-DDBED0C921AA}" type="slidenum">
              <a:rPr lang="en-US" sz="1800" smtClean="0">
                <a:solidFill>
                  <a:srgbClr val="000000">
                    <a:tint val="75000"/>
                  </a:srgbClr>
                </a:solidFill>
                <a:latin typeface="Arial"/>
                <a:cs typeface="+mn-cs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800">
              <a:solidFill>
                <a:srgbClr val="000000">
                  <a:tint val="75000"/>
                </a:srgbClr>
              </a:solidFill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40524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519113" y="219075"/>
            <a:ext cx="8253412" cy="6381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85725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17145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257175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34290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428625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51435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600075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68580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592238" y="1109138"/>
            <a:ext cx="8329725" cy="29252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81000" marR="0" lvl="0" indent="-105917" algn="l" rtl="0">
              <a:lnSpc>
                <a:spcPct val="90000"/>
              </a:lnSpc>
              <a:spcBef>
                <a:spcPts val="3488"/>
              </a:spcBef>
              <a:spcAft>
                <a:spcPts val="0"/>
              </a:spcAft>
              <a:buClr>
                <a:srgbClr val="FFFFFF"/>
              </a:buClr>
              <a:buSzPct val="124000"/>
              <a:buFont typeface="Amatic SC"/>
              <a:buChar char="•"/>
              <a:defRPr sz="1800" i="0" u="none" strike="noStrike" cap="none">
                <a:solidFill>
                  <a:srgbClr val="FFFFFF"/>
                </a:solidFill>
              </a:defRPr>
            </a:lvl1pPr>
            <a:lvl2pPr marL="547688" marR="0" lvl="1" indent="-110680" algn="l" rtl="0">
              <a:lnSpc>
                <a:spcPct val="90000"/>
              </a:lnSpc>
              <a:spcBef>
                <a:spcPts val="3488"/>
              </a:spcBef>
              <a:spcAft>
                <a:spcPts val="0"/>
              </a:spcAft>
              <a:buClr>
                <a:srgbClr val="FFFFFF"/>
              </a:buClr>
              <a:buSzPct val="62000"/>
              <a:buFont typeface="Amatic SC"/>
              <a:buChar char="•"/>
              <a:defRPr sz="3600" b="1" i="0" u="none" strike="noStrike" cap="none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L="666750" marR="0" lvl="2" indent="-169926" algn="l" rtl="0">
              <a:lnSpc>
                <a:spcPct val="90000"/>
              </a:lnSpc>
              <a:spcBef>
                <a:spcPts val="3488"/>
              </a:spcBef>
              <a:spcAft>
                <a:spcPts val="0"/>
              </a:spcAft>
              <a:buClr>
                <a:srgbClr val="FFFFFF"/>
              </a:buClr>
              <a:buSzPct val="62000"/>
              <a:buFont typeface="Amatic SC"/>
              <a:buChar char="•"/>
              <a:defRPr sz="2700" b="1" i="0" u="none" strike="noStrike" cap="none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L="762000" marR="0" lvl="3" indent="-169926" algn="l" rtl="0">
              <a:lnSpc>
                <a:spcPct val="90000"/>
              </a:lnSpc>
              <a:spcBef>
                <a:spcPts val="3488"/>
              </a:spcBef>
              <a:spcAft>
                <a:spcPts val="0"/>
              </a:spcAft>
              <a:buClr>
                <a:srgbClr val="FFFFFF"/>
              </a:buClr>
              <a:buSzPct val="62000"/>
              <a:buFont typeface="Amatic SC"/>
              <a:buChar char="•"/>
              <a:defRPr sz="2700" b="1" i="0" u="none" strike="noStrike" cap="none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L="857250" marR="0" lvl="4" indent="-169925" algn="l" rtl="0">
              <a:lnSpc>
                <a:spcPct val="90000"/>
              </a:lnSpc>
              <a:spcBef>
                <a:spcPts val="3488"/>
              </a:spcBef>
              <a:spcAft>
                <a:spcPts val="0"/>
              </a:spcAft>
              <a:buClr>
                <a:srgbClr val="FFFFFF"/>
              </a:buClr>
              <a:buSzPct val="62000"/>
              <a:buFont typeface="Amatic SC"/>
              <a:buChar char="•"/>
              <a:defRPr sz="2700" b="1" i="0" u="none" strike="noStrike" cap="none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L="0" marR="0" lvl="5" indent="1333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2667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4000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5334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792300" y="4862513"/>
            <a:ext cx="217608" cy="215443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algn="l">
              <a:buClr>
                <a:srgbClr val="FFFFFF"/>
              </a:buClr>
              <a:buSzPct val="25000"/>
            </a:pPr>
            <a:fld id="{00000000-1234-1234-1234-123412341234}" type="slidenum">
              <a:rPr lang="en-US" sz="90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pPr algn="l">
                <a:buClr>
                  <a:srgbClr val="FFFFFF"/>
                </a:buClr>
                <a:buSzPct val="25000"/>
              </a:pPr>
              <a:t>‹#›</a:t>
            </a:fld>
            <a:endParaRPr lang="en-US" sz="9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7603835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2281607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8600" y="4709160"/>
            <a:ext cx="21031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>
          <a:xfrm>
            <a:off x="960120" y="4719968"/>
            <a:ext cx="2895600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de-DE" dirty="0" smtClean="0">
              <a:solidFill>
                <a:srgbClr val="464646"/>
              </a:solidFill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>
          <a:xfrm>
            <a:off x="7104888" y="4719968"/>
            <a:ext cx="1809432" cy="201168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12807163-E4D4-A843-82BE-95CE2C0D2DC2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1600200"/>
          </a:xfrm>
        </p:spPr>
        <p:txBody>
          <a:bodyPr/>
          <a:lstStyle>
            <a:lvl1pPr>
              <a:defRPr>
                <a:solidFill>
                  <a:schemeClr val="accent5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49" name="Picture 48" descr="ibm_gry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913" y="4727448"/>
            <a:ext cx="473624" cy="1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0158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97680" cy="2286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C4944-0F9E-EE4C-966C-AB41233CF8F9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de-DE" dirty="0" smtClean="0">
              <a:solidFill>
                <a:srgbClr val="46464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716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1" y="1095310"/>
            <a:ext cx="8541385" cy="3241992"/>
          </a:xfrm>
        </p:spPr>
        <p:txBody>
          <a:bodyPr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7C52A-85F2-844F-9C75-92E83C5797D8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1" y="173736"/>
            <a:ext cx="4474777" cy="9144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093370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D060B-4AD2-A14D-954E-F7EEAA7E3CF8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1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568793" y="1097280"/>
            <a:ext cx="425196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452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 userDrawn="1"/>
        </p:nvSpPr>
        <p:spPr>
          <a:xfrm>
            <a:off x="3525" y="1"/>
            <a:ext cx="9144000" cy="5144846"/>
          </a:xfrm>
          <a:prstGeom prst="rect">
            <a:avLst/>
          </a:prstGeom>
          <a:solidFill>
            <a:srgbClr val="15588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" name="Shape 80"/>
          <p:cNvGrpSpPr/>
          <p:nvPr/>
        </p:nvGrpSpPr>
        <p:grpSpPr>
          <a:xfrm>
            <a:off x="8252641" y="4595032"/>
            <a:ext cx="631843" cy="256054"/>
            <a:chOff x="1938338" y="2368550"/>
            <a:chExt cx="5260976" cy="2132013"/>
          </a:xfrm>
        </p:grpSpPr>
        <p:sp>
          <p:nvSpPr>
            <p:cNvPr id="81" name="Shape 81"/>
            <p:cNvSpPr/>
            <p:nvPr/>
          </p:nvSpPr>
          <p:spPr>
            <a:xfrm>
              <a:off x="5208587" y="2936875"/>
              <a:ext cx="758825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2468" y="0"/>
                  </a:lnTo>
                  <a:lnTo>
                    <a:pt x="114225" y="29662"/>
                  </a:lnTo>
                  <a:lnTo>
                    <a:pt x="115732" y="53932"/>
                  </a:lnTo>
                  <a:lnTo>
                    <a:pt x="116987" y="75505"/>
                  </a:lnTo>
                  <a:lnTo>
                    <a:pt x="118744" y="97078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Shape 82"/>
            <p:cNvSpPr/>
            <p:nvPr/>
          </p:nvSpPr>
          <p:spPr>
            <a:xfrm>
              <a:off x="6156326" y="2936875"/>
              <a:ext cx="758825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531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7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Shape 83"/>
            <p:cNvSpPr/>
            <p:nvPr/>
          </p:nvSpPr>
          <p:spPr>
            <a:xfrm>
              <a:off x="5635626" y="3221038"/>
              <a:ext cx="427037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6617" y="0"/>
                  </a:lnTo>
                  <a:lnTo>
                    <a:pt x="107955" y="10786"/>
                  </a:lnTo>
                  <a:lnTo>
                    <a:pt x="109293" y="25617"/>
                  </a:lnTo>
                  <a:lnTo>
                    <a:pt x="111078" y="41797"/>
                  </a:lnTo>
                  <a:lnTo>
                    <a:pt x="113308" y="60674"/>
                  </a:lnTo>
                  <a:lnTo>
                    <a:pt x="115092" y="78202"/>
                  </a:lnTo>
                  <a:lnTo>
                    <a:pt x="116877" y="94382"/>
                  </a:lnTo>
                  <a:lnTo>
                    <a:pt x="118661" y="107865"/>
                  </a:lnTo>
                  <a:lnTo>
                    <a:pt x="119553" y="117303"/>
                  </a:lnTo>
                  <a:lnTo>
                    <a:pt x="120000" y="120000"/>
                  </a:lnTo>
                  <a:lnTo>
                    <a:pt x="13382" y="120000"/>
                  </a:lnTo>
                  <a:lnTo>
                    <a:pt x="12044" y="110561"/>
                  </a:lnTo>
                  <a:lnTo>
                    <a:pt x="10260" y="95730"/>
                  </a:lnTo>
                  <a:lnTo>
                    <a:pt x="8475" y="79550"/>
                  </a:lnTo>
                  <a:lnTo>
                    <a:pt x="6691" y="60674"/>
                  </a:lnTo>
                  <a:lnTo>
                    <a:pt x="4460" y="43146"/>
                  </a:lnTo>
                  <a:lnTo>
                    <a:pt x="2676" y="26966"/>
                  </a:lnTo>
                  <a:lnTo>
                    <a:pt x="1338" y="13483"/>
                  </a:lnTo>
                  <a:lnTo>
                    <a:pt x="0" y="40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>
              <a:off x="6062662" y="3221038"/>
              <a:ext cx="425448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985" y="0"/>
                  </a:moveTo>
                  <a:lnTo>
                    <a:pt x="120000" y="0"/>
                  </a:lnTo>
                  <a:lnTo>
                    <a:pt x="106567" y="120000"/>
                  </a:lnTo>
                  <a:lnTo>
                    <a:pt x="0" y="120000"/>
                  </a:lnTo>
                  <a:lnTo>
                    <a:pt x="129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Shape 85"/>
            <p:cNvSpPr/>
            <p:nvPr/>
          </p:nvSpPr>
          <p:spPr>
            <a:xfrm>
              <a:off x="5730876" y="3505201"/>
              <a:ext cx="663573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9999" y="0"/>
                  </a:lnTo>
                  <a:lnTo>
                    <a:pt x="111387" y="120000"/>
                  </a:lnTo>
                  <a:lnTo>
                    <a:pt x="8612" y="120000"/>
                  </a:lnTo>
                  <a:lnTo>
                    <a:pt x="6315" y="90666"/>
                  </a:lnTo>
                  <a:lnTo>
                    <a:pt x="4593" y="66666"/>
                  </a:lnTo>
                  <a:lnTo>
                    <a:pt x="3157" y="45333"/>
                  </a:lnTo>
                  <a:lnTo>
                    <a:pt x="1722" y="24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Shape 86"/>
            <p:cNvSpPr/>
            <p:nvPr/>
          </p:nvSpPr>
          <p:spPr>
            <a:xfrm>
              <a:off x="5208587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>
              <a:off x="6488112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Shape 88"/>
            <p:cNvSpPr/>
            <p:nvPr/>
          </p:nvSpPr>
          <p:spPr>
            <a:xfrm>
              <a:off x="5208587" y="3505201"/>
              <a:ext cx="427037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Shape 89"/>
            <p:cNvSpPr/>
            <p:nvPr/>
          </p:nvSpPr>
          <p:spPr>
            <a:xfrm>
              <a:off x="6488112" y="3505201"/>
              <a:ext cx="427037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Shape 90"/>
            <p:cNvSpPr/>
            <p:nvPr/>
          </p:nvSpPr>
          <p:spPr>
            <a:xfrm>
              <a:off x="5208587" y="3221038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Shape 91"/>
            <p:cNvSpPr/>
            <p:nvPr/>
          </p:nvSpPr>
          <p:spPr>
            <a:xfrm>
              <a:off x="6488112" y="3221038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Shape 92"/>
            <p:cNvSpPr/>
            <p:nvPr/>
          </p:nvSpPr>
          <p:spPr>
            <a:xfrm>
              <a:off x="4924426" y="4075112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Shape 93"/>
            <p:cNvSpPr/>
            <p:nvPr/>
          </p:nvSpPr>
          <p:spPr>
            <a:xfrm>
              <a:off x="4924426" y="4359276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>
              <a:off x="3360737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Shape 95"/>
            <p:cNvSpPr/>
            <p:nvPr/>
          </p:nvSpPr>
          <p:spPr>
            <a:xfrm>
              <a:off x="3360737" y="2936875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Shape 96"/>
            <p:cNvSpPr/>
            <p:nvPr/>
          </p:nvSpPr>
          <p:spPr>
            <a:xfrm>
              <a:off x="2222500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Shape 97"/>
            <p:cNvSpPr/>
            <p:nvPr/>
          </p:nvSpPr>
          <p:spPr>
            <a:xfrm>
              <a:off x="2222500" y="3505201"/>
              <a:ext cx="427037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Shape 98"/>
            <p:cNvSpPr/>
            <p:nvPr/>
          </p:nvSpPr>
          <p:spPr>
            <a:xfrm>
              <a:off x="2222500" y="3221038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Shape 99"/>
            <p:cNvSpPr/>
            <p:nvPr/>
          </p:nvSpPr>
          <p:spPr>
            <a:xfrm>
              <a:off x="2222500" y="2936875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Shape 100"/>
            <p:cNvSpPr/>
            <p:nvPr/>
          </p:nvSpPr>
          <p:spPr>
            <a:xfrm>
              <a:off x="1938338" y="4075112"/>
              <a:ext cx="995363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Shape 101"/>
            <p:cNvSpPr/>
            <p:nvPr/>
          </p:nvSpPr>
          <p:spPr>
            <a:xfrm>
              <a:off x="1938338" y="4359276"/>
              <a:ext cx="995363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>
              <a:off x="1938338" y="2368550"/>
              <a:ext cx="995363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Shape 103"/>
            <p:cNvSpPr/>
            <p:nvPr/>
          </p:nvSpPr>
          <p:spPr>
            <a:xfrm>
              <a:off x="1938338" y="2652713"/>
              <a:ext cx="995363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Shape 104"/>
            <p:cNvSpPr/>
            <p:nvPr/>
          </p:nvSpPr>
          <p:spPr>
            <a:xfrm>
              <a:off x="4924426" y="2368550"/>
              <a:ext cx="854074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3308" y="0"/>
                  </a:lnTo>
                  <a:lnTo>
                    <a:pt x="114646" y="22666"/>
                  </a:lnTo>
                  <a:lnTo>
                    <a:pt x="115762" y="44000"/>
                  </a:lnTo>
                  <a:lnTo>
                    <a:pt x="116877" y="65333"/>
                  </a:lnTo>
                  <a:lnTo>
                    <a:pt x="118215" y="90666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Shape 105"/>
            <p:cNvSpPr/>
            <p:nvPr/>
          </p:nvSpPr>
          <p:spPr>
            <a:xfrm>
              <a:off x="4924426" y="2652713"/>
              <a:ext cx="947737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3969" y="0"/>
                  </a:lnTo>
                  <a:lnTo>
                    <a:pt x="115175" y="22921"/>
                  </a:lnTo>
                  <a:lnTo>
                    <a:pt x="115979" y="39101"/>
                  </a:lnTo>
                  <a:lnTo>
                    <a:pt x="116783" y="53932"/>
                  </a:lnTo>
                  <a:lnTo>
                    <a:pt x="117386" y="67415"/>
                  </a:lnTo>
                  <a:lnTo>
                    <a:pt x="117989" y="80898"/>
                  </a:lnTo>
                  <a:lnTo>
                    <a:pt x="118994" y="98426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Shape 106"/>
            <p:cNvSpPr/>
            <p:nvPr/>
          </p:nvSpPr>
          <p:spPr>
            <a:xfrm>
              <a:off x="6346826" y="2368550"/>
              <a:ext cx="852488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703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67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Shape 107"/>
            <p:cNvSpPr/>
            <p:nvPr/>
          </p:nvSpPr>
          <p:spPr>
            <a:xfrm>
              <a:off x="6253162" y="2652713"/>
              <a:ext cx="946150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838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Shape 108"/>
            <p:cNvSpPr/>
            <p:nvPr/>
          </p:nvSpPr>
          <p:spPr>
            <a:xfrm>
              <a:off x="6488112" y="4075112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Shape 109"/>
            <p:cNvSpPr/>
            <p:nvPr/>
          </p:nvSpPr>
          <p:spPr>
            <a:xfrm>
              <a:off x="6488112" y="4359276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Shape 110"/>
            <p:cNvSpPr/>
            <p:nvPr/>
          </p:nvSpPr>
          <p:spPr>
            <a:xfrm>
              <a:off x="6015037" y="4359276"/>
              <a:ext cx="9366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61016" y="120000"/>
                  </a:lnTo>
                  <a:lnTo>
                    <a:pt x="58983" y="115955"/>
                  </a:lnTo>
                  <a:lnTo>
                    <a:pt x="54915" y="107865"/>
                  </a:lnTo>
                  <a:lnTo>
                    <a:pt x="46779" y="94382"/>
                  </a:lnTo>
                  <a:lnTo>
                    <a:pt x="38644" y="78202"/>
                  </a:lnTo>
                  <a:lnTo>
                    <a:pt x="30508" y="59325"/>
                  </a:lnTo>
                  <a:lnTo>
                    <a:pt x="20338" y="41797"/>
                  </a:lnTo>
                  <a:lnTo>
                    <a:pt x="12203" y="24269"/>
                  </a:lnTo>
                  <a:lnTo>
                    <a:pt x="6101" y="107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Shape 111"/>
            <p:cNvSpPr/>
            <p:nvPr/>
          </p:nvSpPr>
          <p:spPr>
            <a:xfrm>
              <a:off x="5919787" y="4075112"/>
              <a:ext cx="284162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99888" y="120000"/>
                  </a:lnTo>
                  <a:lnTo>
                    <a:pt x="20111" y="120000"/>
                  </a:lnTo>
                  <a:lnTo>
                    <a:pt x="16759" y="97078"/>
                  </a:lnTo>
                  <a:lnTo>
                    <a:pt x="12067" y="75505"/>
                  </a:lnTo>
                  <a:lnTo>
                    <a:pt x="8715" y="52584"/>
                  </a:lnTo>
                  <a:lnTo>
                    <a:pt x="4692" y="283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Shape 112"/>
            <p:cNvSpPr/>
            <p:nvPr/>
          </p:nvSpPr>
          <p:spPr>
            <a:xfrm>
              <a:off x="5824537" y="3790951"/>
              <a:ext cx="47466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08361" y="120000"/>
                  </a:lnTo>
                  <a:lnTo>
                    <a:pt x="12040" y="120000"/>
                  </a:lnTo>
                  <a:lnTo>
                    <a:pt x="10033" y="97078"/>
                  </a:lnTo>
                  <a:lnTo>
                    <a:pt x="8026" y="79550"/>
                  </a:lnTo>
                  <a:lnTo>
                    <a:pt x="6822" y="66067"/>
                  </a:lnTo>
                  <a:lnTo>
                    <a:pt x="5618" y="52584"/>
                  </a:lnTo>
                  <a:lnTo>
                    <a:pt x="4013" y="39101"/>
                  </a:lnTo>
                  <a:lnTo>
                    <a:pt x="2408" y="215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>
              <a:off x="3360737" y="3505201"/>
              <a:ext cx="1344613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9657" y="0"/>
                  </a:lnTo>
                  <a:lnTo>
                    <a:pt x="113624" y="36000"/>
                  </a:lnTo>
                  <a:lnTo>
                    <a:pt x="117024" y="7600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4213226" y="3790951"/>
              <a:ext cx="568324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6312" y="0"/>
                  </a:lnTo>
                  <a:lnTo>
                    <a:pt x="118994" y="57977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3074988" y="4075112"/>
              <a:ext cx="1689100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8872" y="41797"/>
                  </a:lnTo>
                  <a:lnTo>
                    <a:pt x="117518" y="80898"/>
                  </a:lnTo>
                  <a:lnTo>
                    <a:pt x="115827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>
              <a:off x="3074988" y="4359276"/>
              <a:ext cx="151606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5727" y="35056"/>
                  </a:lnTo>
                  <a:lnTo>
                    <a:pt x="111204" y="64719"/>
                  </a:lnTo>
                  <a:lnTo>
                    <a:pt x="106303" y="87640"/>
                  </a:lnTo>
                  <a:lnTo>
                    <a:pt x="101151" y="105168"/>
                  </a:lnTo>
                  <a:lnTo>
                    <a:pt x="95623" y="115955"/>
                  </a:lnTo>
                  <a:lnTo>
                    <a:pt x="90094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>
              <a:off x="3360737" y="3221038"/>
              <a:ext cx="134461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7024" y="44494"/>
                  </a:lnTo>
                  <a:lnTo>
                    <a:pt x="113624" y="83595"/>
                  </a:lnTo>
                  <a:lnTo>
                    <a:pt x="109799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Shape 118"/>
            <p:cNvSpPr/>
            <p:nvPr/>
          </p:nvSpPr>
          <p:spPr>
            <a:xfrm>
              <a:off x="4213226" y="2936875"/>
              <a:ext cx="568324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8994" y="62022"/>
                  </a:lnTo>
                  <a:lnTo>
                    <a:pt x="116312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Shape 119"/>
            <p:cNvSpPr/>
            <p:nvPr/>
          </p:nvSpPr>
          <p:spPr>
            <a:xfrm>
              <a:off x="3074988" y="2368550"/>
              <a:ext cx="1516063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90094" y="0"/>
                  </a:lnTo>
                  <a:lnTo>
                    <a:pt x="95623" y="4000"/>
                  </a:lnTo>
                  <a:lnTo>
                    <a:pt x="101151" y="14666"/>
                  </a:lnTo>
                  <a:lnTo>
                    <a:pt x="106303" y="32000"/>
                  </a:lnTo>
                  <a:lnTo>
                    <a:pt x="111204" y="54666"/>
                  </a:lnTo>
                  <a:lnTo>
                    <a:pt x="115727" y="8400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Shape 120"/>
            <p:cNvSpPr/>
            <p:nvPr/>
          </p:nvSpPr>
          <p:spPr>
            <a:xfrm>
              <a:off x="3074988" y="2652713"/>
              <a:ext cx="1689100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5827" y="0"/>
                  </a:lnTo>
                  <a:lnTo>
                    <a:pt x="117518" y="37752"/>
                  </a:lnTo>
                  <a:lnTo>
                    <a:pt x="118872" y="78202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" name="Shape 177"/>
          <p:cNvSpPr txBox="1">
            <a:spLocks noGrp="1"/>
          </p:cNvSpPr>
          <p:nvPr>
            <p:ph type="sldNum" idx="12"/>
          </p:nvPr>
        </p:nvSpPr>
        <p:spPr>
          <a:xfrm>
            <a:off x="8556783" y="4965291"/>
            <a:ext cx="548700" cy="1371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r">
              <a:defRPr sz="800">
                <a:solidFill>
                  <a:schemeClr val="accent6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0" name="Shape 175"/>
          <p:cNvSpPr/>
          <p:nvPr userDrawn="1"/>
        </p:nvSpPr>
        <p:spPr>
          <a:xfrm>
            <a:off x="139720" y="4976966"/>
            <a:ext cx="1192199" cy="92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ct val="25000"/>
              <a:buFont typeface="Arial"/>
              <a:buNone/>
            </a:pPr>
            <a:r>
              <a:rPr lang="en" sz="600" b="0" i="0" u="none" strike="noStrike" cap="none" dirty="0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rPr>
              <a:t>© 2016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22764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96D4C-0C19-F240-8764-600DEFA3D040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1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019152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3126701" y="1097280"/>
            <a:ext cx="283464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0629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content (4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8F95F-7974-9141-A343-83350CD7C6D9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1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563700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2412942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5"/>
          </p:nvPr>
        </p:nvSpPr>
        <p:spPr>
          <a:xfrm>
            <a:off x="6729056" y="1097280"/>
            <a:ext cx="2103120" cy="324199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6455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above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8A9D-D617-A848-821B-F9DE402B8A6F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601" y="173736"/>
            <a:ext cx="4474777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1434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4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7" y="173736"/>
            <a:ext cx="6376911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9EEC-E697-1D4F-91F9-0960174B1D85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2833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7FCAF-9995-BF4F-B976-CF34E3157E81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5664200" y="173736"/>
            <a:ext cx="3154680" cy="4343400"/>
          </a:xfrm>
        </p:spPr>
        <p:txBody>
          <a:bodyPr rIns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7125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27E43-C295-2849-B3FE-13307F1DF7B6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4574197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6739864" y="182880"/>
            <a:ext cx="2103120" cy="4325644"/>
          </a:xfrm>
        </p:spPr>
        <p:txBody>
          <a:bodyPr rIns="0"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288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content (8-graph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4016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572000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739128" y="18356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6"/>
          </p:nvPr>
        </p:nvSpPr>
        <p:spPr>
          <a:xfrm>
            <a:off x="2414016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7"/>
          </p:nvPr>
        </p:nvSpPr>
        <p:spPr>
          <a:xfrm>
            <a:off x="4572000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8"/>
          </p:nvPr>
        </p:nvSpPr>
        <p:spPr>
          <a:xfrm>
            <a:off x="6739128" y="2377440"/>
            <a:ext cx="2103120" cy="1828800"/>
          </a:xfrm>
        </p:spPr>
        <p:txBody>
          <a:bodyPr rIns="0"/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35497-4BF6-954E-BC73-1F03B635A34C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0"/>
          </p:nvPr>
        </p:nvSpPr>
        <p:spPr>
          <a:xfrm>
            <a:off x="2414016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21"/>
          </p:nvPr>
        </p:nvSpPr>
        <p:spPr>
          <a:xfrm>
            <a:off x="4572000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22"/>
          </p:nvPr>
        </p:nvSpPr>
        <p:spPr>
          <a:xfrm>
            <a:off x="6739128" y="196596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2414016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25"/>
          </p:nvPr>
        </p:nvSpPr>
        <p:spPr>
          <a:xfrm>
            <a:off x="4572000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26"/>
          </p:nvPr>
        </p:nvSpPr>
        <p:spPr>
          <a:xfrm>
            <a:off x="6739128" y="4160520"/>
            <a:ext cx="2103120" cy="457200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2509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4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10312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F2B8C-1C49-C04D-815A-796F39E5E3EF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89893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3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9776" y="173736"/>
            <a:ext cx="5659806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81BB0-EF9B-F642-9E54-BA69D468CB27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1935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content (2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8DEAC-E041-0F48-8413-E8D5734019DA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64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de by side 2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0" y="0"/>
            <a:ext cx="9144000" cy="92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139720" y="4976966"/>
            <a:ext cx="1192199" cy="92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ct val="25000"/>
              <a:buFont typeface="Arial"/>
              <a:buNone/>
            </a:pPr>
            <a:r>
              <a:rPr lang="en" sz="600" b="0" i="0" u="none" strike="noStrike" cap="none" dirty="0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rPr>
              <a:t>© 2016 IBM Corporation</a:t>
            </a:r>
          </a:p>
        </p:txBody>
      </p:sp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274320" y="77278"/>
            <a:ext cx="8463000" cy="77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 dirty="0"/>
          </a:p>
        </p:txBody>
      </p:sp>
      <p:sp>
        <p:nvSpPr>
          <p:cNvPr id="177" name="Shape 177"/>
          <p:cNvSpPr txBox="1">
            <a:spLocks noGrp="1"/>
          </p:cNvSpPr>
          <p:nvPr>
            <p:ph type="sldNum" idx="12"/>
          </p:nvPr>
        </p:nvSpPr>
        <p:spPr>
          <a:xfrm>
            <a:off x="8556783" y="4965291"/>
            <a:ext cx="548700" cy="1371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r">
              <a:defRPr sz="80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38903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3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283464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77DDC-014D-314F-82D8-68E3A3F9B9EA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2995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1/3 + 2/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7248" y="173736"/>
            <a:ext cx="5658304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11E8-8CE3-3849-970B-13886754ED9D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677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none) + content (3-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8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AA8B0-0193-E54F-A8A9-2A7F41957EA2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016752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>
          <a:xfrm>
            <a:off x="228600" y="173736"/>
            <a:ext cx="2834640" cy="4343400"/>
          </a:xfrm>
        </p:spPr>
        <p:txBody>
          <a:bodyPr rIns="0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2588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(1/2) +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73736"/>
            <a:ext cx="4251960" cy="434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16A9-ACDA-384D-94EE-CEE0C65923CF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6557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10EB2-A4BE-9E4B-AAEE-8592C2EADD5E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28600" y="137160"/>
            <a:ext cx="4251960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7071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(1/2, medium text, 30 pt) and content (1-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73736"/>
            <a:ext cx="4251960" cy="4343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FF674-575F-0B4F-A085-277F5E42D87C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7160" y="137160"/>
            <a:ext cx="4251960" cy="4343400"/>
          </a:xfrm>
        </p:spPr>
        <p:txBody>
          <a:bodyPr/>
          <a:lstStyle>
            <a:lvl1pPr marL="0" indent="0"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7434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nly (48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CEA41-29FB-884D-B747-DDB7E7241D9E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82296"/>
            <a:ext cx="8515984" cy="4343400"/>
          </a:xfrm>
        </p:spPr>
        <p:txBody>
          <a:bodyPr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92039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only (30 p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20565-1015-BD46-901B-E796CCA46AE7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8600" y="137160"/>
            <a:ext cx="5706166" cy="43434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920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6FAE-3A70-E14D-9F22-A482259861B1}" type="datetime1">
              <a:rPr lang="en-US" smtClean="0">
                <a:solidFill>
                  <a:srgbClr val="464646"/>
                </a:solidFill>
              </a:rPr>
              <a:pPr/>
              <a:t>5/11/17</a:t>
            </a:fld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64646"/>
                </a:solidFill>
              </a:rPr>
              <a:t>World of Watson 2016 </a:t>
            </a:r>
            <a:endParaRPr lang="en-US" dirty="0">
              <a:solidFill>
                <a:srgbClr val="46464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DE34-E9B5-E04F-B662-69720E4BCB53}" type="slidenum">
              <a:rPr lang="en-US" smtClean="0">
                <a:solidFill>
                  <a:srgbClr val="464646"/>
                </a:solidFill>
              </a:rPr>
              <a:pPr/>
              <a:t>‹#›</a:t>
            </a:fld>
            <a:endParaRPr lang="en-US" dirty="0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7806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8" name="Rectangle 9"/>
          <p:cNvSpPr/>
          <p:nvPr userDrawn="1"/>
        </p:nvSpPr>
        <p:spPr>
          <a:xfrm>
            <a:off x="6400800" y="0"/>
            <a:ext cx="2743200" cy="5143500"/>
          </a:xfrm>
          <a:prstGeom prst="rect">
            <a:avLst/>
          </a:prstGeom>
          <a:solidFill>
            <a:srgbClr val="0F69A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pic>
        <p:nvPicPr>
          <p:cNvPr id="9" name="Picture 10" descr="Cloud_word.pn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6680219" y="4842272"/>
            <a:ext cx="906463" cy="1131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3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633419" y="1075135"/>
            <a:ext cx="2917825" cy="1851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1101" y="2914650"/>
            <a:ext cx="5029200" cy="342900"/>
          </a:xfrm>
        </p:spPr>
        <p:txBody>
          <a:bodyPr lIns="0" tIns="0" rIns="0" bIns="0">
            <a:noAutofit/>
          </a:bodyPr>
          <a:lstStyle>
            <a:lvl1pPr algn="l"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311101" y="3274538"/>
            <a:ext cx="2651760" cy="274320"/>
          </a:xfrm>
        </p:spPr>
        <p:txBody>
          <a:bodyPr lIns="0" tIns="0" rIns="0" bIns="0" anchor="ctr" anchorCtr="0"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629400" y="3909060"/>
            <a:ext cx="2377440" cy="205740"/>
          </a:xfrm>
        </p:spPr>
        <p:txBody>
          <a:bodyPr lIns="0" tIns="0" rIns="0" bIns="0" anchor="ctr" anchorCtr="0">
            <a:noAutofit/>
          </a:bodyPr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629400" y="4114800"/>
            <a:ext cx="2377440" cy="205740"/>
          </a:xfrm>
        </p:spPr>
        <p:txBody>
          <a:bodyPr lIns="0" tIns="0" rIns="0" bIns="0" anchor="ctr" anchorCtr="0">
            <a:noAutofit/>
          </a:bodyPr>
          <a:lstStyle>
            <a:lvl1pPr marL="0" indent="0">
              <a:spcBef>
                <a:spcPts val="0"/>
              </a:spcBef>
              <a:buNone/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4266347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ide by side 2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0" y="0"/>
            <a:ext cx="9144000" cy="92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139720" y="4976966"/>
            <a:ext cx="1192199" cy="92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ct val="25000"/>
              <a:buFont typeface="Arial"/>
              <a:buNone/>
            </a:pPr>
            <a:r>
              <a:rPr lang="en" sz="600" b="0" i="0" u="none" strike="noStrike" cap="none" dirty="0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rPr>
              <a:t>© 2016 IBM Corporation</a:t>
            </a:r>
          </a:p>
        </p:txBody>
      </p:sp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274320" y="77278"/>
            <a:ext cx="8463000" cy="77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 dirty="0"/>
          </a:p>
        </p:txBody>
      </p:sp>
      <p:sp>
        <p:nvSpPr>
          <p:cNvPr id="177" name="Shape 177"/>
          <p:cNvSpPr txBox="1">
            <a:spLocks noGrp="1"/>
          </p:cNvSpPr>
          <p:nvPr>
            <p:ph type="sldNum" idx="12"/>
          </p:nvPr>
        </p:nvSpPr>
        <p:spPr>
          <a:xfrm>
            <a:off x="8556783" y="4965291"/>
            <a:ext cx="548700" cy="1371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r">
              <a:defRPr sz="80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238592" y="1009680"/>
            <a:ext cx="8498728" cy="3667251"/>
          </a:xfrm>
        </p:spPr>
        <p:txBody>
          <a:bodyPr/>
          <a:lstStyle>
            <a:lvl1pPr marL="285750" indent="-285750">
              <a:buFont typeface="Arial" charset="0"/>
              <a:buChar char="•"/>
              <a:defRPr baseline="0"/>
            </a:lvl1pPr>
          </a:lstStyle>
          <a:p>
            <a:r>
              <a:rPr lang="en-US" dirty="0"/>
              <a:t>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92659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60700" y="201614"/>
            <a:ext cx="506711" cy="129381"/>
            <a:chOff x="360699" y="268817"/>
            <a:chExt cx="506711" cy="172508"/>
          </a:xfrm>
          <a:solidFill>
            <a:schemeClr val="accent1"/>
          </a:solidFill>
        </p:grpSpPr>
        <p:sp>
          <p:nvSpPr>
            <p:cNvPr id="4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  <p:sp>
          <p:nvSpPr>
            <p:cNvPr id="5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</p:grpSp>
      <p:sp>
        <p:nvSpPr>
          <p:cNvPr id="6" name="TextBox 9"/>
          <p:cNvSpPr txBox="1"/>
          <p:nvPr userDrawn="1"/>
        </p:nvSpPr>
        <p:spPr>
          <a:xfrm>
            <a:off x="7894662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black"/>
                </a:solidFill>
                <a:ea typeface=""/>
              </a:rPr>
              <a:t>© IBM Corporation </a:t>
            </a:r>
          </a:p>
        </p:txBody>
      </p:sp>
      <p:sp>
        <p:nvSpPr>
          <p:cNvPr id="7" name="TextBox 10"/>
          <p:cNvSpPr txBox="1"/>
          <p:nvPr userDrawn="1"/>
        </p:nvSpPr>
        <p:spPr>
          <a:xfrm>
            <a:off x="872652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D82A584E-04D4-4C14-AF5C-EA72156F3CCD}" type="slidenum">
              <a:rPr lang="en-US" sz="800" spc="-30">
                <a:solidFill>
                  <a:prstClr val="black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black"/>
              </a:solidFill>
              <a:ea typeface=""/>
            </a:endParaRPr>
          </a:p>
        </p:txBody>
      </p:sp>
      <p:pic>
        <p:nvPicPr>
          <p:cNvPr id="8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1143000" y="41910"/>
            <a:ext cx="7772400" cy="548640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600"/>
              </a:spcBef>
              <a:buNone/>
              <a:defRPr sz="2400" b="1" baseline="0">
                <a:solidFill>
                  <a:schemeClr val="accent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1637084"/>
      </p:ext>
    </p:extLst>
  </p:cSld>
  <p:clrMapOvr>
    <a:masterClrMapping/>
  </p:clrMapOvr>
  <p:transition spd="med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rupt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60700" y="201614"/>
            <a:ext cx="506711" cy="129381"/>
            <a:chOff x="360699" y="268817"/>
            <a:chExt cx="506711" cy="172508"/>
          </a:xfrm>
          <a:solidFill>
            <a:schemeClr val="accent1"/>
          </a:solidFill>
        </p:grpSpPr>
        <p:sp>
          <p:nvSpPr>
            <p:cNvPr id="4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  <p:sp>
          <p:nvSpPr>
            <p:cNvPr id="5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</p:grpSp>
      <p:pic>
        <p:nvPicPr>
          <p:cNvPr id="6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9"/>
          <p:cNvSpPr txBox="1"/>
          <p:nvPr userDrawn="1"/>
        </p:nvSpPr>
        <p:spPr>
          <a:xfrm>
            <a:off x="7894662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black"/>
                </a:solidFill>
                <a:ea typeface=""/>
              </a:rPr>
              <a:t>© IBM Corporation </a:t>
            </a:r>
          </a:p>
        </p:txBody>
      </p:sp>
      <p:sp>
        <p:nvSpPr>
          <p:cNvPr id="8" name="TextBox 10"/>
          <p:cNvSpPr txBox="1"/>
          <p:nvPr userDrawn="1"/>
        </p:nvSpPr>
        <p:spPr>
          <a:xfrm>
            <a:off x="872652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59743595-7091-44CE-AB02-EB2212837E2D}" type="slidenum">
              <a:rPr lang="en-US" sz="800" spc="-30">
                <a:solidFill>
                  <a:prstClr val="black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black"/>
              </a:solidFill>
              <a:ea typeface="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46039" y="4525583"/>
            <a:ext cx="871537" cy="6262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2900" y="445942"/>
            <a:ext cx="8801100" cy="333425"/>
          </a:xfrm>
        </p:spPr>
        <p:txBody>
          <a:bodyPr lIns="0" tIns="0" rIns="0" bIns="0" anchor="t" anchorCtr="0">
            <a:spAutoFit/>
          </a:bodyPr>
          <a:lstStyle>
            <a:lvl1pPr marL="0" indent="0">
              <a:lnSpc>
                <a:spcPts val="2600"/>
              </a:lnSpc>
              <a:spcBef>
                <a:spcPts val="600"/>
              </a:spcBef>
              <a:buNone/>
              <a:defRPr sz="2400" b="1" baseline="0">
                <a:solidFill>
                  <a:schemeClr val="accent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5009146"/>
      </p:ext>
    </p:extLst>
  </p:cSld>
  <p:clrMapOvr>
    <a:masterClrMapping/>
  </p:clrMapOvr>
  <p:transition spd="med"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2"/>
          <p:cNvGrpSpPr/>
          <p:nvPr userDrawn="1"/>
        </p:nvGrpSpPr>
        <p:grpSpPr>
          <a:xfrm>
            <a:off x="360700" y="201614"/>
            <a:ext cx="506711" cy="129381"/>
            <a:chOff x="360699" y="268817"/>
            <a:chExt cx="506711" cy="172508"/>
          </a:xfrm>
          <a:solidFill>
            <a:schemeClr val="accent1"/>
          </a:solidFill>
        </p:grpSpPr>
        <p:sp>
          <p:nvSpPr>
            <p:cNvPr id="10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2000" kern="1200">
                <a:solidFill>
                  <a:prstClr val="white"/>
                </a:solidFill>
              </a:endParaRPr>
            </a:p>
          </p:txBody>
        </p:sp>
        <p:sp>
          <p:nvSpPr>
            <p:cNvPr id="11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2000" kern="1200">
                <a:solidFill>
                  <a:prstClr val="white"/>
                </a:solidFill>
              </a:endParaRPr>
            </a:p>
          </p:txBody>
        </p:sp>
      </p:grpSp>
      <p:sp>
        <p:nvSpPr>
          <p:cNvPr id="12" name="TextBox 9"/>
          <p:cNvSpPr txBox="1"/>
          <p:nvPr userDrawn="1"/>
        </p:nvSpPr>
        <p:spPr>
          <a:xfrm>
            <a:off x="7894662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black"/>
                </a:solidFill>
                <a:ea typeface=""/>
              </a:rPr>
              <a:t>© IBM Corporation </a:t>
            </a:r>
          </a:p>
        </p:txBody>
      </p:sp>
      <p:sp>
        <p:nvSpPr>
          <p:cNvPr id="13" name="TextBox 10"/>
          <p:cNvSpPr txBox="1"/>
          <p:nvPr userDrawn="1"/>
        </p:nvSpPr>
        <p:spPr>
          <a:xfrm>
            <a:off x="872652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C70E3952-EB4A-4D61-8F1C-2A9E4895A855}" type="slidenum">
              <a:rPr lang="en-US" sz="800" spc="-30">
                <a:solidFill>
                  <a:prstClr val="black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black"/>
              </a:solidFill>
              <a:ea typeface=""/>
            </a:endParaRPr>
          </a:p>
        </p:txBody>
      </p:sp>
      <p:pic>
        <p:nvPicPr>
          <p:cNvPr id="14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3044952" y="1028700"/>
            <a:ext cx="3054096" cy="41148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2900" y="445924"/>
            <a:ext cx="7772400" cy="548640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ts val="2600"/>
              </a:lnSpc>
              <a:spcBef>
                <a:spcPts val="600"/>
              </a:spcBef>
              <a:buNone/>
              <a:defRPr sz="2400" b="1" baseline="0">
                <a:solidFill>
                  <a:schemeClr val="accent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3"/>
          </p:nvPr>
        </p:nvSpPr>
        <p:spPr>
          <a:xfrm>
            <a:off x="0" y="1028700"/>
            <a:ext cx="3044952" cy="411480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24" name="Picture Placeholder 21"/>
          <p:cNvSpPr>
            <a:spLocks noGrp="1"/>
          </p:cNvSpPr>
          <p:nvPr>
            <p:ph type="pic" sz="quarter" idx="15"/>
          </p:nvPr>
        </p:nvSpPr>
        <p:spPr>
          <a:xfrm>
            <a:off x="6099048" y="1028700"/>
            <a:ext cx="3044952" cy="411480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79476" y="1611630"/>
            <a:ext cx="2286000" cy="960120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3429000" y="1611630"/>
            <a:ext cx="2286000" cy="960120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6478524" y="1611630"/>
            <a:ext cx="2286000" cy="960120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8230481"/>
      </p:ext>
    </p:extLst>
  </p:cSld>
  <p:clrMapOvr>
    <a:masterClrMapping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ybrid Cloud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174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4" name="Rectangle 12"/>
          <p:cNvSpPr/>
          <p:nvPr userDrawn="1"/>
        </p:nvSpPr>
        <p:spPr>
          <a:xfrm>
            <a:off x="0" y="3634978"/>
            <a:ext cx="9144000" cy="150852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grpSp>
        <p:nvGrpSpPr>
          <p:cNvPr id="5" name="Group 2"/>
          <p:cNvGrpSpPr/>
          <p:nvPr userDrawn="1"/>
        </p:nvGrpSpPr>
        <p:grpSpPr>
          <a:xfrm>
            <a:off x="360700" y="201614"/>
            <a:ext cx="506711" cy="129381"/>
            <a:chOff x="360699" y="268817"/>
            <a:chExt cx="506711" cy="172508"/>
          </a:xfrm>
          <a:solidFill>
            <a:schemeClr val="bg1"/>
          </a:solidFill>
        </p:grpSpPr>
        <p:sp>
          <p:nvSpPr>
            <p:cNvPr id="6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</p:grpSp>
      <p:sp>
        <p:nvSpPr>
          <p:cNvPr id="8" name="TextBox 10"/>
          <p:cNvSpPr txBox="1"/>
          <p:nvPr userDrawn="1"/>
        </p:nvSpPr>
        <p:spPr>
          <a:xfrm>
            <a:off x="873287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12D7F4BA-220A-48F0-9DC4-DE37CC32BC97}" type="slidenum">
              <a:rPr lang="en-US" sz="800" spc="-30">
                <a:solidFill>
                  <a:prstClr val="white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white"/>
              </a:solidFill>
              <a:ea typeface=""/>
            </a:endParaRPr>
          </a:p>
        </p:txBody>
      </p:sp>
      <p:pic>
        <p:nvPicPr>
          <p:cNvPr id="9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 userDrawn="1"/>
        </p:nvSpPr>
        <p:spPr>
          <a:xfrm>
            <a:off x="7901005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white"/>
                </a:solidFill>
                <a:ea typeface=""/>
              </a:rPr>
              <a:t>© IBM Corporation 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2900" y="445942"/>
            <a:ext cx="8801100" cy="333425"/>
          </a:xfrm>
        </p:spPr>
        <p:txBody>
          <a:bodyPr lIns="0" tIns="0" rIns="0" bIns="0" anchor="t" anchorCtr="0">
            <a:spAutoFit/>
          </a:bodyPr>
          <a:lstStyle>
            <a:lvl1pPr marL="0" indent="0">
              <a:lnSpc>
                <a:spcPts val="2600"/>
              </a:lnSpc>
              <a:spcBef>
                <a:spcPts val="600"/>
              </a:spcBef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5651977"/>
      </p:ext>
    </p:extLst>
  </p:cSld>
  <p:clrMapOvr>
    <a:masterClrMapping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ybrid Cloud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2"/>
          <p:cNvSpPr/>
          <p:nvPr userDrawn="1"/>
        </p:nvSpPr>
        <p:spPr>
          <a:xfrm>
            <a:off x="-4763" y="0"/>
            <a:ext cx="4530726" cy="5143500"/>
          </a:xfrm>
          <a:prstGeom prst="rect">
            <a:avLst/>
          </a:prstGeom>
          <a:solidFill>
            <a:srgbClr val="0D426C">
              <a:alpha val="87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grpSp>
        <p:nvGrpSpPr>
          <p:cNvPr id="4" name="Group 2"/>
          <p:cNvGrpSpPr/>
          <p:nvPr userDrawn="1"/>
        </p:nvGrpSpPr>
        <p:grpSpPr>
          <a:xfrm>
            <a:off x="360700" y="201614"/>
            <a:ext cx="506711" cy="129381"/>
            <a:chOff x="360699" y="268817"/>
            <a:chExt cx="506711" cy="172508"/>
          </a:xfrm>
          <a:solidFill>
            <a:schemeClr val="bg1"/>
          </a:solidFill>
        </p:grpSpPr>
        <p:sp>
          <p:nvSpPr>
            <p:cNvPr id="5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  <p:sp>
          <p:nvSpPr>
            <p:cNvPr id="6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</p:grpSp>
      <p:sp>
        <p:nvSpPr>
          <p:cNvPr id="7" name="TextBox 9"/>
          <p:cNvSpPr txBox="1"/>
          <p:nvPr userDrawn="1"/>
        </p:nvSpPr>
        <p:spPr>
          <a:xfrm>
            <a:off x="7901005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black"/>
                </a:solidFill>
                <a:ea typeface=""/>
              </a:rPr>
              <a:t>© IBM Corporation </a:t>
            </a:r>
          </a:p>
        </p:txBody>
      </p:sp>
      <p:sp>
        <p:nvSpPr>
          <p:cNvPr id="8" name="TextBox 10"/>
          <p:cNvSpPr txBox="1"/>
          <p:nvPr userDrawn="1"/>
        </p:nvSpPr>
        <p:spPr>
          <a:xfrm>
            <a:off x="873287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EBD09FE2-BFBD-47DF-93AF-8F9856679034}" type="slidenum">
              <a:rPr lang="en-US" sz="800" spc="-30">
                <a:solidFill>
                  <a:prstClr val="black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black"/>
              </a:solidFill>
              <a:ea typeface=""/>
            </a:endParaRPr>
          </a:p>
        </p:txBody>
      </p:sp>
      <p:pic>
        <p:nvPicPr>
          <p:cNvPr id="9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2900" y="445928"/>
            <a:ext cx="4183380" cy="666849"/>
          </a:xfrm>
        </p:spPr>
        <p:txBody>
          <a:bodyPr lIns="0" tIns="0" rIns="0" bIns="0" anchor="t" anchorCtr="0">
            <a:spAutoFit/>
          </a:bodyPr>
          <a:lstStyle>
            <a:lvl1pPr marL="0" indent="0">
              <a:lnSpc>
                <a:spcPts val="2600"/>
              </a:lnSpc>
              <a:spcBef>
                <a:spcPts val="600"/>
              </a:spcBef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29102909"/>
      </p:ext>
    </p:extLst>
  </p:cSld>
  <p:clrMapOvr>
    <a:masterClrMapping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ybrid Cloud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F69A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4" name="Rectangle 12"/>
          <p:cNvSpPr/>
          <p:nvPr userDrawn="1"/>
        </p:nvSpPr>
        <p:spPr>
          <a:xfrm>
            <a:off x="0" y="0"/>
            <a:ext cx="274320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grpSp>
        <p:nvGrpSpPr>
          <p:cNvPr id="5" name="Group 2"/>
          <p:cNvGrpSpPr/>
          <p:nvPr userDrawn="1"/>
        </p:nvGrpSpPr>
        <p:grpSpPr>
          <a:xfrm>
            <a:off x="360700" y="201614"/>
            <a:ext cx="506711" cy="129381"/>
            <a:chOff x="360699" y="268817"/>
            <a:chExt cx="506711" cy="172508"/>
          </a:xfrm>
          <a:solidFill>
            <a:schemeClr val="bg1"/>
          </a:solidFill>
        </p:grpSpPr>
        <p:sp>
          <p:nvSpPr>
            <p:cNvPr id="6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</p:grpSp>
      <p:sp>
        <p:nvSpPr>
          <p:cNvPr id="8" name="TextBox 9"/>
          <p:cNvSpPr txBox="1"/>
          <p:nvPr userDrawn="1"/>
        </p:nvSpPr>
        <p:spPr>
          <a:xfrm>
            <a:off x="7894662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black"/>
                </a:solidFill>
                <a:ea typeface=""/>
              </a:rPr>
              <a:t>© IBM Corporation 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872652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98E1B777-37CD-42E0-9304-FAA18750DDFA}" type="slidenum">
              <a:rPr lang="en-US" sz="800" spc="-30">
                <a:solidFill>
                  <a:prstClr val="black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black"/>
              </a:solidFill>
              <a:ea typeface=""/>
            </a:endParaRPr>
          </a:p>
        </p:txBody>
      </p:sp>
      <p:pic>
        <p:nvPicPr>
          <p:cNvPr id="10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2900" y="445925"/>
            <a:ext cx="2400300" cy="1000274"/>
          </a:xfrm>
        </p:spPr>
        <p:txBody>
          <a:bodyPr lIns="0" tIns="0" rIns="0" bIns="0" anchor="t" anchorCtr="0">
            <a:spAutoFit/>
          </a:bodyPr>
          <a:lstStyle>
            <a:lvl1pPr marL="0" indent="0">
              <a:lnSpc>
                <a:spcPts val="2600"/>
              </a:lnSpc>
              <a:spcBef>
                <a:spcPts val="600"/>
              </a:spcBef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9012683"/>
      </p:ext>
    </p:extLst>
  </p:cSld>
  <p:clrMapOvr>
    <a:masterClrMapping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ybrid Cloud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4" name="Rectangle 13"/>
          <p:cNvSpPr/>
          <p:nvPr userDrawn="1"/>
        </p:nvSpPr>
        <p:spPr>
          <a:xfrm>
            <a:off x="0" y="0"/>
            <a:ext cx="2743200" cy="5143500"/>
          </a:xfrm>
          <a:prstGeom prst="rect">
            <a:avLst/>
          </a:prstGeom>
          <a:solidFill>
            <a:srgbClr val="1174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grpSp>
        <p:nvGrpSpPr>
          <p:cNvPr id="5" name="Group 2"/>
          <p:cNvGrpSpPr/>
          <p:nvPr userDrawn="1"/>
        </p:nvGrpSpPr>
        <p:grpSpPr>
          <a:xfrm>
            <a:off x="360700" y="201614"/>
            <a:ext cx="506711" cy="129381"/>
            <a:chOff x="360699" y="268817"/>
            <a:chExt cx="506711" cy="172508"/>
          </a:xfrm>
          <a:solidFill>
            <a:schemeClr val="tx2"/>
          </a:solidFill>
        </p:grpSpPr>
        <p:sp>
          <p:nvSpPr>
            <p:cNvPr id="6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</a:endParaRPr>
            </a:p>
          </p:txBody>
        </p:sp>
      </p:grpSp>
      <p:sp>
        <p:nvSpPr>
          <p:cNvPr id="8" name="TextBox 9"/>
          <p:cNvSpPr txBox="1"/>
          <p:nvPr userDrawn="1"/>
        </p:nvSpPr>
        <p:spPr>
          <a:xfrm>
            <a:off x="7894662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white"/>
                </a:solidFill>
                <a:ea typeface=""/>
              </a:rPr>
              <a:t>© IBM Corporation 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872652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D49F17D0-325C-4E16-A934-E62767576391}" type="slidenum">
              <a:rPr lang="en-US" sz="800" spc="-30">
                <a:solidFill>
                  <a:prstClr val="white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white"/>
              </a:solidFill>
              <a:ea typeface=""/>
            </a:endParaRPr>
          </a:p>
        </p:txBody>
      </p:sp>
      <p:pic>
        <p:nvPicPr>
          <p:cNvPr id="10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2900" y="445925"/>
            <a:ext cx="2400300" cy="1000274"/>
          </a:xfrm>
        </p:spPr>
        <p:txBody>
          <a:bodyPr lIns="0" tIns="0" rIns="0" bIns="0" anchor="t" anchorCtr="0">
            <a:spAutoFit/>
          </a:bodyPr>
          <a:lstStyle>
            <a:lvl1pPr marL="0" indent="0">
              <a:lnSpc>
                <a:spcPts val="2600"/>
              </a:lnSpc>
              <a:spcBef>
                <a:spcPts val="600"/>
              </a:spcBef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3008372"/>
      </p:ext>
    </p:extLst>
  </p:cSld>
  <p:clrMapOvr>
    <a:masterClrMapping/>
  </p:clrMapOvr>
  <p:transition spd="med"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/>
          <p:nvPr userDrawn="1"/>
        </p:nvSpPr>
        <p:spPr>
          <a:xfrm>
            <a:off x="0" y="0"/>
            <a:ext cx="2743200" cy="5143500"/>
          </a:xfrm>
          <a:prstGeom prst="rect">
            <a:avLst/>
          </a:prstGeom>
          <a:solidFill>
            <a:srgbClr val="0F69A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grpSp>
        <p:nvGrpSpPr>
          <p:cNvPr id="4" name="Group 2"/>
          <p:cNvGrpSpPr/>
          <p:nvPr userDrawn="1"/>
        </p:nvGrpSpPr>
        <p:grpSpPr>
          <a:xfrm>
            <a:off x="360700" y="630242"/>
            <a:ext cx="506711" cy="129381"/>
            <a:chOff x="360699" y="268817"/>
            <a:chExt cx="506711" cy="172508"/>
          </a:xfrm>
          <a:solidFill>
            <a:schemeClr val="bg1"/>
          </a:solidFill>
        </p:grpSpPr>
        <p:sp>
          <p:nvSpPr>
            <p:cNvPr id="5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  <p:sp>
          <p:nvSpPr>
            <p:cNvPr id="6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</p:grpSp>
      <p:sp>
        <p:nvSpPr>
          <p:cNvPr id="7" name="TextBox 9"/>
          <p:cNvSpPr txBox="1"/>
          <p:nvPr userDrawn="1"/>
        </p:nvSpPr>
        <p:spPr>
          <a:xfrm>
            <a:off x="7901005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black"/>
                </a:solidFill>
                <a:ea typeface=""/>
              </a:rPr>
              <a:t>© IBM Corporation </a:t>
            </a:r>
          </a:p>
        </p:txBody>
      </p:sp>
      <p:sp>
        <p:nvSpPr>
          <p:cNvPr id="8" name="TextBox 10"/>
          <p:cNvSpPr txBox="1"/>
          <p:nvPr userDrawn="1"/>
        </p:nvSpPr>
        <p:spPr>
          <a:xfrm>
            <a:off x="873287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962BB425-981C-4E29-8229-49B79327D42B}" type="slidenum">
              <a:rPr lang="en-US" sz="800" spc="-30">
                <a:solidFill>
                  <a:prstClr val="black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black"/>
              </a:solidFill>
              <a:ea typeface=""/>
            </a:endParaRPr>
          </a:p>
        </p:txBody>
      </p:sp>
      <p:pic>
        <p:nvPicPr>
          <p:cNvPr id="9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2900" y="874553"/>
            <a:ext cx="2400300" cy="1000274"/>
          </a:xfrm>
        </p:spPr>
        <p:txBody>
          <a:bodyPr lIns="0" tIns="0" rIns="0" bIns="0" anchor="t" anchorCtr="0">
            <a:spAutoFit/>
          </a:bodyPr>
          <a:lstStyle>
            <a:lvl1pPr marL="0" indent="0">
              <a:lnSpc>
                <a:spcPts val="2600"/>
              </a:lnSpc>
              <a:spcBef>
                <a:spcPts val="600"/>
              </a:spcBef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66432"/>
      </p:ext>
    </p:extLst>
  </p:cSld>
  <p:clrMapOvr>
    <a:masterClrMapping/>
  </p:clrMapOvr>
  <p:transition spd="med"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/>
          <p:nvPr userDrawn="1"/>
        </p:nvSpPr>
        <p:spPr>
          <a:xfrm>
            <a:off x="0" y="0"/>
            <a:ext cx="2743200" cy="5143500"/>
          </a:xfrm>
          <a:prstGeom prst="rect">
            <a:avLst/>
          </a:prstGeom>
          <a:solidFill>
            <a:srgbClr val="0F69A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grpSp>
        <p:nvGrpSpPr>
          <p:cNvPr id="11" name="Group 2"/>
          <p:cNvGrpSpPr/>
          <p:nvPr userDrawn="1"/>
        </p:nvGrpSpPr>
        <p:grpSpPr>
          <a:xfrm>
            <a:off x="360700" y="630242"/>
            <a:ext cx="506711" cy="129381"/>
            <a:chOff x="360699" y="268817"/>
            <a:chExt cx="506711" cy="172508"/>
          </a:xfrm>
          <a:solidFill>
            <a:schemeClr val="bg1"/>
          </a:solidFill>
        </p:grpSpPr>
        <p:sp>
          <p:nvSpPr>
            <p:cNvPr id="12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b="1" kern="1200">
                <a:solidFill>
                  <a:prstClr val="white"/>
                </a:solidFill>
              </a:endParaRPr>
            </a:p>
          </p:txBody>
        </p:sp>
        <p:sp>
          <p:nvSpPr>
            <p:cNvPr id="21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b="1" kern="1200">
                <a:solidFill>
                  <a:prstClr val="white"/>
                </a:solidFill>
              </a:endParaRPr>
            </a:p>
          </p:txBody>
        </p:sp>
      </p:grpSp>
      <p:sp>
        <p:nvSpPr>
          <p:cNvPr id="22" name="TextBox 9"/>
          <p:cNvSpPr txBox="1"/>
          <p:nvPr userDrawn="1"/>
        </p:nvSpPr>
        <p:spPr>
          <a:xfrm>
            <a:off x="7901005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black"/>
                </a:solidFill>
                <a:ea typeface=""/>
              </a:rPr>
              <a:t>© IBM Corporation </a:t>
            </a:r>
          </a:p>
        </p:txBody>
      </p:sp>
      <p:sp>
        <p:nvSpPr>
          <p:cNvPr id="23" name="TextBox 10"/>
          <p:cNvSpPr txBox="1"/>
          <p:nvPr userDrawn="1"/>
        </p:nvSpPr>
        <p:spPr>
          <a:xfrm>
            <a:off x="873287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92A950B8-EC51-457B-B0EB-510BCC828200}" type="slidenum">
              <a:rPr lang="en-US" sz="800" spc="-30">
                <a:solidFill>
                  <a:prstClr val="black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black"/>
              </a:solidFill>
              <a:ea typeface=""/>
            </a:endParaRPr>
          </a:p>
        </p:txBody>
      </p:sp>
      <p:pic>
        <p:nvPicPr>
          <p:cNvPr id="24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2900" y="874553"/>
            <a:ext cx="2103120" cy="3086100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ts val="2600"/>
              </a:lnSpc>
              <a:spcBef>
                <a:spcPts val="600"/>
              </a:spcBef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3103899" y="630241"/>
            <a:ext cx="1737360" cy="1165860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600"/>
              </a:spcBef>
              <a:buNone/>
              <a:defRPr sz="2000" b="1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4932699" y="630241"/>
            <a:ext cx="3840480" cy="1165860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spcBef>
                <a:spcPts val="3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b="0">
                <a:solidFill>
                  <a:schemeClr val="accent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3108325" y="3393582"/>
            <a:ext cx="5664854" cy="480060"/>
          </a:xfrm>
        </p:spPr>
        <p:txBody>
          <a:bodyPr lIns="0" tIns="0" rIns="0" bIns="0" anchor="b" anchorCtr="0">
            <a:noAutofit/>
          </a:bodyPr>
          <a:lstStyle>
            <a:lvl1pPr marL="0" indent="0">
              <a:spcBef>
                <a:spcPts val="3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8"/>
          </p:nvPr>
        </p:nvSpPr>
        <p:spPr>
          <a:xfrm>
            <a:off x="3103899" y="2091690"/>
            <a:ext cx="5669280" cy="411480"/>
          </a:xfrm>
          <a:solidFill>
            <a:srgbClr val="0F69A8"/>
          </a:solidFill>
        </p:spPr>
        <p:txBody>
          <a:bodyPr tIns="91440" bIns="91440" anchor="ctr" anchorCtr="0">
            <a:noAutofit/>
          </a:bodyPr>
          <a:lstStyle>
            <a:lvl1pPr marL="0" indent="0">
              <a:spcBef>
                <a:spcPts val="0"/>
              </a:spcBef>
              <a:buNone/>
              <a:defRPr sz="1800" b="1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9"/>
          </p:nvPr>
        </p:nvSpPr>
        <p:spPr>
          <a:xfrm>
            <a:off x="4709160" y="3943350"/>
            <a:ext cx="1920240" cy="960120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–"/>
              <a:defRPr sz="1600" b="0">
                <a:solidFill>
                  <a:schemeClr val="accent3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0"/>
          </p:nvPr>
        </p:nvSpPr>
        <p:spPr>
          <a:xfrm>
            <a:off x="6720848" y="3941667"/>
            <a:ext cx="2052339" cy="960120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–"/>
              <a:defRPr sz="1600" b="0">
                <a:solidFill>
                  <a:schemeClr val="accent3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1"/>
          </p:nvPr>
        </p:nvSpPr>
        <p:spPr>
          <a:xfrm>
            <a:off x="3102946" y="3943350"/>
            <a:ext cx="1554480" cy="960120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–"/>
              <a:defRPr sz="1600" b="0">
                <a:solidFill>
                  <a:schemeClr val="accent3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7778691"/>
      </p:ext>
    </p:extLst>
  </p:cSld>
  <p:clrMapOvr>
    <a:masterClrMapping/>
  </p:clrMapOvr>
  <p:transition spd="med"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Cl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743200" y="1144202"/>
            <a:ext cx="6218238" cy="38457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3"/>
          <p:cNvSpPr/>
          <p:nvPr userDrawn="1"/>
        </p:nvSpPr>
        <p:spPr>
          <a:xfrm>
            <a:off x="0" y="0"/>
            <a:ext cx="2743200" cy="5143500"/>
          </a:xfrm>
          <a:prstGeom prst="rect">
            <a:avLst/>
          </a:prstGeom>
          <a:solidFill>
            <a:srgbClr val="0F69A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grpSp>
        <p:nvGrpSpPr>
          <p:cNvPr id="9" name="Group 2"/>
          <p:cNvGrpSpPr/>
          <p:nvPr userDrawn="1"/>
        </p:nvGrpSpPr>
        <p:grpSpPr>
          <a:xfrm>
            <a:off x="360700" y="630242"/>
            <a:ext cx="506711" cy="129381"/>
            <a:chOff x="360699" y="268817"/>
            <a:chExt cx="506711" cy="172508"/>
          </a:xfrm>
          <a:solidFill>
            <a:schemeClr val="bg1"/>
          </a:solidFill>
        </p:grpSpPr>
        <p:sp>
          <p:nvSpPr>
            <p:cNvPr id="10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  <p:sp>
          <p:nvSpPr>
            <p:cNvPr id="11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</p:grpSp>
      <p:sp>
        <p:nvSpPr>
          <p:cNvPr id="12" name="TextBox 9"/>
          <p:cNvSpPr txBox="1"/>
          <p:nvPr userDrawn="1"/>
        </p:nvSpPr>
        <p:spPr>
          <a:xfrm>
            <a:off x="7901005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black"/>
                </a:solidFill>
                <a:ea typeface=""/>
              </a:rPr>
              <a:t>© IBM Corporation </a:t>
            </a:r>
          </a:p>
        </p:txBody>
      </p:sp>
      <p:sp>
        <p:nvSpPr>
          <p:cNvPr id="14" name="TextBox 10"/>
          <p:cNvSpPr txBox="1"/>
          <p:nvPr userDrawn="1"/>
        </p:nvSpPr>
        <p:spPr>
          <a:xfrm>
            <a:off x="873287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1EAE7041-37C3-42E7-948A-BE2980CB68B1}" type="slidenum">
              <a:rPr lang="en-US" sz="800" spc="-30">
                <a:solidFill>
                  <a:prstClr val="black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black"/>
              </a:solidFill>
              <a:ea typeface=""/>
            </a:endParaRPr>
          </a:p>
        </p:txBody>
      </p:sp>
      <p:pic>
        <p:nvPicPr>
          <p:cNvPr id="15" name="Picture 4" descr="cloud_only copy.png"/>
          <p:cNvPicPr>
            <a:picLocks noChangeAspect="1"/>
          </p:cNvPicPr>
          <p:nvPr userDrawn="1"/>
        </p:nvPicPr>
        <p:blipFill>
          <a:blip r:embed="rId3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2900" y="874553"/>
            <a:ext cx="2103120" cy="3086100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ts val="2600"/>
              </a:lnSpc>
              <a:spcBef>
                <a:spcPts val="600"/>
              </a:spcBef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3103899" y="629841"/>
            <a:ext cx="1737360" cy="1165860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600"/>
              </a:spcBef>
              <a:buNone/>
              <a:defRPr sz="2000" b="1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937760" y="4423410"/>
            <a:ext cx="4206240" cy="480060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937760" y="629841"/>
            <a:ext cx="4206240" cy="1371600"/>
          </a:xfrm>
        </p:spPr>
        <p:txBody>
          <a:bodyPr lIns="0" tIns="0" rIns="0" bIns="0">
            <a:noAutofit/>
          </a:bodyPr>
          <a:lstStyle>
            <a:lvl1pPr marL="228600" indent="-228600">
              <a:spcBef>
                <a:spcPts val="300"/>
              </a:spcBef>
              <a:buFont typeface="Arial" panose="020B0604020202020204" pitchFamily="34" charset="0"/>
              <a:buChar char="–"/>
              <a:defRPr sz="1800" b="0">
                <a:solidFill>
                  <a:schemeClr val="accent1"/>
                </a:solidFill>
              </a:defRPr>
            </a:lvl1pPr>
            <a:lvl2pPr marL="349250" indent="-120650">
              <a:spcBef>
                <a:spcPts val="300"/>
              </a:spcBef>
              <a:buFont typeface="Arial" panose="020B0604020202020204" pitchFamily="34" charset="0"/>
              <a:buChar char="-"/>
              <a:defRPr sz="1600">
                <a:solidFill>
                  <a:schemeClr val="accent1"/>
                </a:solidFill>
              </a:defRPr>
            </a:lvl2pPr>
            <a:lvl3pPr>
              <a:defRPr sz="1200">
                <a:solidFill>
                  <a:schemeClr val="accent1"/>
                </a:solidFill>
              </a:defRPr>
            </a:lvl3pPr>
            <a:lvl4pPr>
              <a:defRPr sz="1100">
                <a:solidFill>
                  <a:schemeClr val="accent1"/>
                </a:solidFill>
              </a:defRPr>
            </a:lvl4pPr>
            <a:lvl5pPr>
              <a:defRPr sz="11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705459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ide by side 2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0" y="4215599"/>
            <a:ext cx="9144000" cy="92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139720" y="4976966"/>
            <a:ext cx="1192199" cy="92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ct val="25000"/>
              <a:buFont typeface="Arial"/>
              <a:buNone/>
            </a:pPr>
            <a:r>
              <a:rPr lang="en" sz="600" b="0" i="0" u="none" strike="noStrike" cap="none" dirty="0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rPr>
              <a:t>© 2016 IBM Corporation</a:t>
            </a:r>
          </a:p>
        </p:txBody>
      </p:sp>
      <p:sp>
        <p:nvSpPr>
          <p:cNvPr id="177" name="Shape 177"/>
          <p:cNvSpPr txBox="1">
            <a:spLocks noGrp="1"/>
          </p:cNvSpPr>
          <p:nvPr>
            <p:ph type="sldNum" idx="12"/>
          </p:nvPr>
        </p:nvSpPr>
        <p:spPr>
          <a:xfrm>
            <a:off x="8556783" y="4965291"/>
            <a:ext cx="548700" cy="1371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r">
              <a:defRPr sz="800">
                <a:solidFill>
                  <a:schemeClr val="accent6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grpSp>
        <p:nvGrpSpPr>
          <p:cNvPr id="7" name="Shape 80"/>
          <p:cNvGrpSpPr/>
          <p:nvPr userDrawn="1"/>
        </p:nvGrpSpPr>
        <p:grpSpPr>
          <a:xfrm>
            <a:off x="8252641" y="4595032"/>
            <a:ext cx="631843" cy="256054"/>
            <a:chOff x="1938338" y="2368550"/>
            <a:chExt cx="5260976" cy="2132013"/>
          </a:xfrm>
        </p:grpSpPr>
        <p:sp>
          <p:nvSpPr>
            <p:cNvPr id="8" name="Shape 81"/>
            <p:cNvSpPr/>
            <p:nvPr/>
          </p:nvSpPr>
          <p:spPr>
            <a:xfrm>
              <a:off x="5208587" y="2936875"/>
              <a:ext cx="758825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2468" y="0"/>
                  </a:lnTo>
                  <a:lnTo>
                    <a:pt x="114225" y="29662"/>
                  </a:lnTo>
                  <a:lnTo>
                    <a:pt x="115732" y="53932"/>
                  </a:lnTo>
                  <a:lnTo>
                    <a:pt x="116987" y="75505"/>
                  </a:lnTo>
                  <a:lnTo>
                    <a:pt x="118744" y="97078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Shape 82"/>
            <p:cNvSpPr/>
            <p:nvPr/>
          </p:nvSpPr>
          <p:spPr>
            <a:xfrm>
              <a:off x="6156326" y="2936875"/>
              <a:ext cx="758825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531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7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Shape 83"/>
            <p:cNvSpPr/>
            <p:nvPr/>
          </p:nvSpPr>
          <p:spPr>
            <a:xfrm>
              <a:off x="5635626" y="3221038"/>
              <a:ext cx="427037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6617" y="0"/>
                  </a:lnTo>
                  <a:lnTo>
                    <a:pt x="107955" y="10786"/>
                  </a:lnTo>
                  <a:lnTo>
                    <a:pt x="109293" y="25617"/>
                  </a:lnTo>
                  <a:lnTo>
                    <a:pt x="111078" y="41797"/>
                  </a:lnTo>
                  <a:lnTo>
                    <a:pt x="113308" y="60674"/>
                  </a:lnTo>
                  <a:lnTo>
                    <a:pt x="115092" y="78202"/>
                  </a:lnTo>
                  <a:lnTo>
                    <a:pt x="116877" y="94382"/>
                  </a:lnTo>
                  <a:lnTo>
                    <a:pt x="118661" y="107865"/>
                  </a:lnTo>
                  <a:lnTo>
                    <a:pt x="119553" y="117303"/>
                  </a:lnTo>
                  <a:lnTo>
                    <a:pt x="120000" y="120000"/>
                  </a:lnTo>
                  <a:lnTo>
                    <a:pt x="13382" y="120000"/>
                  </a:lnTo>
                  <a:lnTo>
                    <a:pt x="12044" y="110561"/>
                  </a:lnTo>
                  <a:lnTo>
                    <a:pt x="10260" y="95730"/>
                  </a:lnTo>
                  <a:lnTo>
                    <a:pt x="8475" y="79550"/>
                  </a:lnTo>
                  <a:lnTo>
                    <a:pt x="6691" y="60674"/>
                  </a:lnTo>
                  <a:lnTo>
                    <a:pt x="4460" y="43146"/>
                  </a:lnTo>
                  <a:lnTo>
                    <a:pt x="2676" y="26966"/>
                  </a:lnTo>
                  <a:lnTo>
                    <a:pt x="1338" y="13483"/>
                  </a:lnTo>
                  <a:lnTo>
                    <a:pt x="0" y="40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Shape 84"/>
            <p:cNvSpPr/>
            <p:nvPr/>
          </p:nvSpPr>
          <p:spPr>
            <a:xfrm>
              <a:off x="6062662" y="3221038"/>
              <a:ext cx="425448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985" y="0"/>
                  </a:moveTo>
                  <a:lnTo>
                    <a:pt x="120000" y="0"/>
                  </a:lnTo>
                  <a:lnTo>
                    <a:pt x="106567" y="120000"/>
                  </a:lnTo>
                  <a:lnTo>
                    <a:pt x="0" y="120000"/>
                  </a:lnTo>
                  <a:lnTo>
                    <a:pt x="129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Shape 85"/>
            <p:cNvSpPr/>
            <p:nvPr/>
          </p:nvSpPr>
          <p:spPr>
            <a:xfrm>
              <a:off x="5730876" y="3505201"/>
              <a:ext cx="663573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9999" y="0"/>
                  </a:lnTo>
                  <a:lnTo>
                    <a:pt x="111387" y="120000"/>
                  </a:lnTo>
                  <a:lnTo>
                    <a:pt x="8612" y="120000"/>
                  </a:lnTo>
                  <a:lnTo>
                    <a:pt x="6315" y="90666"/>
                  </a:lnTo>
                  <a:lnTo>
                    <a:pt x="4593" y="66666"/>
                  </a:lnTo>
                  <a:lnTo>
                    <a:pt x="3157" y="45333"/>
                  </a:lnTo>
                  <a:lnTo>
                    <a:pt x="1722" y="24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86"/>
            <p:cNvSpPr/>
            <p:nvPr/>
          </p:nvSpPr>
          <p:spPr>
            <a:xfrm>
              <a:off x="5208587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Shape 87"/>
            <p:cNvSpPr/>
            <p:nvPr/>
          </p:nvSpPr>
          <p:spPr>
            <a:xfrm>
              <a:off x="6488112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Shape 88"/>
            <p:cNvSpPr/>
            <p:nvPr/>
          </p:nvSpPr>
          <p:spPr>
            <a:xfrm>
              <a:off x="5208587" y="3505201"/>
              <a:ext cx="427037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Shape 89"/>
            <p:cNvSpPr/>
            <p:nvPr/>
          </p:nvSpPr>
          <p:spPr>
            <a:xfrm>
              <a:off x="6488112" y="3505201"/>
              <a:ext cx="427037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Shape 90"/>
            <p:cNvSpPr/>
            <p:nvPr/>
          </p:nvSpPr>
          <p:spPr>
            <a:xfrm>
              <a:off x="5208587" y="3221038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Shape 91"/>
            <p:cNvSpPr/>
            <p:nvPr/>
          </p:nvSpPr>
          <p:spPr>
            <a:xfrm>
              <a:off x="6488112" y="3221038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Shape 92"/>
            <p:cNvSpPr/>
            <p:nvPr/>
          </p:nvSpPr>
          <p:spPr>
            <a:xfrm>
              <a:off x="4924426" y="4075112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Shape 93"/>
            <p:cNvSpPr/>
            <p:nvPr/>
          </p:nvSpPr>
          <p:spPr>
            <a:xfrm>
              <a:off x="4924426" y="4359276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Shape 94"/>
            <p:cNvSpPr/>
            <p:nvPr/>
          </p:nvSpPr>
          <p:spPr>
            <a:xfrm>
              <a:off x="3360737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Shape 95"/>
            <p:cNvSpPr/>
            <p:nvPr/>
          </p:nvSpPr>
          <p:spPr>
            <a:xfrm>
              <a:off x="3360737" y="2936875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Shape 96"/>
            <p:cNvSpPr/>
            <p:nvPr/>
          </p:nvSpPr>
          <p:spPr>
            <a:xfrm>
              <a:off x="2222500" y="3790951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Shape 97"/>
            <p:cNvSpPr/>
            <p:nvPr/>
          </p:nvSpPr>
          <p:spPr>
            <a:xfrm>
              <a:off x="2222500" y="3505201"/>
              <a:ext cx="427037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Shape 98"/>
            <p:cNvSpPr/>
            <p:nvPr/>
          </p:nvSpPr>
          <p:spPr>
            <a:xfrm>
              <a:off x="2222500" y="3221038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Shape 99"/>
            <p:cNvSpPr/>
            <p:nvPr/>
          </p:nvSpPr>
          <p:spPr>
            <a:xfrm>
              <a:off x="2222500" y="2936875"/>
              <a:ext cx="427037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Shape 100"/>
            <p:cNvSpPr/>
            <p:nvPr/>
          </p:nvSpPr>
          <p:spPr>
            <a:xfrm>
              <a:off x="1938338" y="4075112"/>
              <a:ext cx="995363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Shape 101"/>
            <p:cNvSpPr/>
            <p:nvPr/>
          </p:nvSpPr>
          <p:spPr>
            <a:xfrm>
              <a:off x="1938338" y="4359276"/>
              <a:ext cx="995363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Shape 102"/>
            <p:cNvSpPr/>
            <p:nvPr/>
          </p:nvSpPr>
          <p:spPr>
            <a:xfrm>
              <a:off x="1938338" y="2368550"/>
              <a:ext cx="995363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Shape 103"/>
            <p:cNvSpPr/>
            <p:nvPr/>
          </p:nvSpPr>
          <p:spPr>
            <a:xfrm>
              <a:off x="1938338" y="2652713"/>
              <a:ext cx="995363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Shape 104"/>
            <p:cNvSpPr/>
            <p:nvPr/>
          </p:nvSpPr>
          <p:spPr>
            <a:xfrm>
              <a:off x="4924426" y="2368550"/>
              <a:ext cx="854074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3308" y="0"/>
                  </a:lnTo>
                  <a:lnTo>
                    <a:pt x="114646" y="22666"/>
                  </a:lnTo>
                  <a:lnTo>
                    <a:pt x="115762" y="44000"/>
                  </a:lnTo>
                  <a:lnTo>
                    <a:pt x="116877" y="65333"/>
                  </a:lnTo>
                  <a:lnTo>
                    <a:pt x="118215" y="90666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Shape 105"/>
            <p:cNvSpPr/>
            <p:nvPr/>
          </p:nvSpPr>
          <p:spPr>
            <a:xfrm>
              <a:off x="4924426" y="2652713"/>
              <a:ext cx="947737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3969" y="0"/>
                  </a:lnTo>
                  <a:lnTo>
                    <a:pt x="115175" y="22921"/>
                  </a:lnTo>
                  <a:lnTo>
                    <a:pt x="115979" y="39101"/>
                  </a:lnTo>
                  <a:lnTo>
                    <a:pt x="116783" y="53932"/>
                  </a:lnTo>
                  <a:lnTo>
                    <a:pt x="117386" y="67415"/>
                  </a:lnTo>
                  <a:lnTo>
                    <a:pt x="117989" y="80898"/>
                  </a:lnTo>
                  <a:lnTo>
                    <a:pt x="118994" y="98426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Shape 106"/>
            <p:cNvSpPr/>
            <p:nvPr/>
          </p:nvSpPr>
          <p:spPr>
            <a:xfrm>
              <a:off x="6346826" y="2368550"/>
              <a:ext cx="852488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703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67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Shape 107"/>
            <p:cNvSpPr/>
            <p:nvPr/>
          </p:nvSpPr>
          <p:spPr>
            <a:xfrm>
              <a:off x="6253162" y="2652713"/>
              <a:ext cx="946150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838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Shape 108"/>
            <p:cNvSpPr/>
            <p:nvPr/>
          </p:nvSpPr>
          <p:spPr>
            <a:xfrm>
              <a:off x="6488112" y="4075112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Shape 109"/>
            <p:cNvSpPr/>
            <p:nvPr/>
          </p:nvSpPr>
          <p:spPr>
            <a:xfrm>
              <a:off x="6488112" y="4359276"/>
              <a:ext cx="711200" cy="14128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Shape 110"/>
            <p:cNvSpPr/>
            <p:nvPr/>
          </p:nvSpPr>
          <p:spPr>
            <a:xfrm>
              <a:off x="6015037" y="4359276"/>
              <a:ext cx="9366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61016" y="120000"/>
                  </a:lnTo>
                  <a:lnTo>
                    <a:pt x="58983" y="115955"/>
                  </a:lnTo>
                  <a:lnTo>
                    <a:pt x="54915" y="107865"/>
                  </a:lnTo>
                  <a:lnTo>
                    <a:pt x="46779" y="94382"/>
                  </a:lnTo>
                  <a:lnTo>
                    <a:pt x="38644" y="78202"/>
                  </a:lnTo>
                  <a:lnTo>
                    <a:pt x="30508" y="59325"/>
                  </a:lnTo>
                  <a:lnTo>
                    <a:pt x="20338" y="41797"/>
                  </a:lnTo>
                  <a:lnTo>
                    <a:pt x="12203" y="24269"/>
                  </a:lnTo>
                  <a:lnTo>
                    <a:pt x="6101" y="107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Shape 111"/>
            <p:cNvSpPr/>
            <p:nvPr/>
          </p:nvSpPr>
          <p:spPr>
            <a:xfrm>
              <a:off x="5919787" y="4075112"/>
              <a:ext cx="284162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99888" y="120000"/>
                  </a:lnTo>
                  <a:lnTo>
                    <a:pt x="20111" y="120000"/>
                  </a:lnTo>
                  <a:lnTo>
                    <a:pt x="16759" y="97078"/>
                  </a:lnTo>
                  <a:lnTo>
                    <a:pt x="12067" y="75505"/>
                  </a:lnTo>
                  <a:lnTo>
                    <a:pt x="8715" y="52584"/>
                  </a:lnTo>
                  <a:lnTo>
                    <a:pt x="4692" y="283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Shape 112"/>
            <p:cNvSpPr/>
            <p:nvPr/>
          </p:nvSpPr>
          <p:spPr>
            <a:xfrm>
              <a:off x="5824537" y="3790951"/>
              <a:ext cx="47466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08361" y="120000"/>
                  </a:lnTo>
                  <a:lnTo>
                    <a:pt x="12040" y="120000"/>
                  </a:lnTo>
                  <a:lnTo>
                    <a:pt x="10033" y="97078"/>
                  </a:lnTo>
                  <a:lnTo>
                    <a:pt x="8026" y="79550"/>
                  </a:lnTo>
                  <a:lnTo>
                    <a:pt x="6822" y="66067"/>
                  </a:lnTo>
                  <a:lnTo>
                    <a:pt x="5618" y="52584"/>
                  </a:lnTo>
                  <a:lnTo>
                    <a:pt x="4013" y="39101"/>
                  </a:lnTo>
                  <a:lnTo>
                    <a:pt x="2408" y="215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Shape 113"/>
            <p:cNvSpPr/>
            <p:nvPr/>
          </p:nvSpPr>
          <p:spPr>
            <a:xfrm>
              <a:off x="3360737" y="3505201"/>
              <a:ext cx="1344613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09657" y="0"/>
                  </a:lnTo>
                  <a:lnTo>
                    <a:pt x="113624" y="36000"/>
                  </a:lnTo>
                  <a:lnTo>
                    <a:pt x="117024" y="7600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Shape 114"/>
            <p:cNvSpPr/>
            <p:nvPr/>
          </p:nvSpPr>
          <p:spPr>
            <a:xfrm>
              <a:off x="4213226" y="3790951"/>
              <a:ext cx="568324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6312" y="0"/>
                  </a:lnTo>
                  <a:lnTo>
                    <a:pt x="118994" y="57977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Shape 115"/>
            <p:cNvSpPr/>
            <p:nvPr/>
          </p:nvSpPr>
          <p:spPr>
            <a:xfrm>
              <a:off x="3074988" y="4075112"/>
              <a:ext cx="1689100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8872" y="41797"/>
                  </a:lnTo>
                  <a:lnTo>
                    <a:pt x="117518" y="80898"/>
                  </a:lnTo>
                  <a:lnTo>
                    <a:pt x="115827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Shape 116"/>
            <p:cNvSpPr/>
            <p:nvPr/>
          </p:nvSpPr>
          <p:spPr>
            <a:xfrm>
              <a:off x="3074988" y="4359276"/>
              <a:ext cx="151606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5727" y="35056"/>
                  </a:lnTo>
                  <a:lnTo>
                    <a:pt x="111204" y="64719"/>
                  </a:lnTo>
                  <a:lnTo>
                    <a:pt x="106303" y="87640"/>
                  </a:lnTo>
                  <a:lnTo>
                    <a:pt x="101151" y="105168"/>
                  </a:lnTo>
                  <a:lnTo>
                    <a:pt x="95623" y="115955"/>
                  </a:lnTo>
                  <a:lnTo>
                    <a:pt x="90094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Shape 117"/>
            <p:cNvSpPr/>
            <p:nvPr/>
          </p:nvSpPr>
          <p:spPr>
            <a:xfrm>
              <a:off x="3360737" y="3221038"/>
              <a:ext cx="1344613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7024" y="44494"/>
                  </a:lnTo>
                  <a:lnTo>
                    <a:pt x="113624" y="83595"/>
                  </a:lnTo>
                  <a:lnTo>
                    <a:pt x="109799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Shape 118"/>
            <p:cNvSpPr/>
            <p:nvPr/>
          </p:nvSpPr>
          <p:spPr>
            <a:xfrm>
              <a:off x="4213226" y="2936875"/>
              <a:ext cx="568324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18994" y="62022"/>
                  </a:lnTo>
                  <a:lnTo>
                    <a:pt x="116312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Shape 119"/>
            <p:cNvSpPr/>
            <p:nvPr/>
          </p:nvSpPr>
          <p:spPr>
            <a:xfrm>
              <a:off x="3074988" y="2368550"/>
              <a:ext cx="1516063" cy="14287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90094" y="0"/>
                  </a:lnTo>
                  <a:lnTo>
                    <a:pt x="95623" y="4000"/>
                  </a:lnTo>
                  <a:lnTo>
                    <a:pt x="101151" y="14666"/>
                  </a:lnTo>
                  <a:lnTo>
                    <a:pt x="106303" y="32000"/>
                  </a:lnTo>
                  <a:lnTo>
                    <a:pt x="111204" y="54666"/>
                  </a:lnTo>
                  <a:lnTo>
                    <a:pt x="115727" y="8400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Shape 120"/>
            <p:cNvSpPr/>
            <p:nvPr/>
          </p:nvSpPr>
          <p:spPr>
            <a:xfrm>
              <a:off x="3074988" y="2652713"/>
              <a:ext cx="1689100" cy="1412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5827" y="0"/>
                  </a:lnTo>
                  <a:lnTo>
                    <a:pt x="117518" y="37752"/>
                  </a:lnTo>
                  <a:lnTo>
                    <a:pt x="118872" y="78202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Content Placeholder 2"/>
          <p:cNvSpPr>
            <a:spLocks noGrp="1"/>
          </p:cNvSpPr>
          <p:nvPr>
            <p:ph idx="1" hasCustomPrompt="1"/>
          </p:nvPr>
        </p:nvSpPr>
        <p:spPr>
          <a:xfrm>
            <a:off x="238592" y="309589"/>
            <a:ext cx="8498728" cy="3667251"/>
          </a:xfrm>
        </p:spPr>
        <p:txBody>
          <a:bodyPr/>
          <a:lstStyle>
            <a:lvl1pPr marL="285750" indent="-285750">
              <a:buFont typeface="Arial" charset="0"/>
              <a:buChar char="•"/>
              <a:defRPr baseline="0"/>
            </a:lvl1pPr>
          </a:lstStyle>
          <a:p>
            <a:r>
              <a:rPr lang="en-US" dirty="0"/>
              <a:t>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0687515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ybrid Cloud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4" name="Rectangle 4"/>
          <p:cNvSpPr/>
          <p:nvPr userDrawn="1"/>
        </p:nvSpPr>
        <p:spPr>
          <a:xfrm flipV="1">
            <a:off x="5740400" y="0"/>
            <a:ext cx="3403600" cy="51435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5" name="Rectangle 3"/>
          <p:cNvSpPr/>
          <p:nvPr userDrawn="1"/>
        </p:nvSpPr>
        <p:spPr>
          <a:xfrm>
            <a:off x="0" y="0"/>
            <a:ext cx="1279525" cy="5143500"/>
          </a:xfrm>
          <a:prstGeom prst="rect">
            <a:avLst/>
          </a:prstGeom>
          <a:solidFill>
            <a:srgbClr val="005C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grpSp>
        <p:nvGrpSpPr>
          <p:cNvPr id="6" name="Group 12"/>
          <p:cNvGrpSpPr/>
          <p:nvPr userDrawn="1"/>
        </p:nvGrpSpPr>
        <p:grpSpPr>
          <a:xfrm>
            <a:off x="1837825" y="754381"/>
            <a:ext cx="506711" cy="129381"/>
            <a:chOff x="360699" y="268817"/>
            <a:chExt cx="506711" cy="172508"/>
          </a:xfrm>
          <a:solidFill>
            <a:schemeClr val="bg1"/>
          </a:solidFill>
        </p:grpSpPr>
        <p:sp>
          <p:nvSpPr>
            <p:cNvPr id="7" name="Rectangle 13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  <p:sp>
          <p:nvSpPr>
            <p:cNvPr id="8" name="Rectangle 14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18"/>
          <p:cNvSpPr txBox="1"/>
          <p:nvPr userDrawn="1"/>
        </p:nvSpPr>
        <p:spPr>
          <a:xfrm>
            <a:off x="7894662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white"/>
                </a:solidFill>
                <a:ea typeface=""/>
              </a:rPr>
              <a:t>© IBM Corporation </a:t>
            </a:r>
          </a:p>
        </p:txBody>
      </p:sp>
      <p:sp>
        <p:nvSpPr>
          <p:cNvPr id="10" name="TextBox 19"/>
          <p:cNvSpPr txBox="1"/>
          <p:nvPr userDrawn="1"/>
        </p:nvSpPr>
        <p:spPr>
          <a:xfrm>
            <a:off x="872652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72605A78-1ACB-4B30-B846-AA958B334ADA}" type="slidenum">
              <a:rPr lang="en-US" sz="800" spc="-30">
                <a:solidFill>
                  <a:prstClr val="white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white"/>
              </a:solidFill>
              <a:ea typeface=""/>
            </a:endParaRPr>
          </a:p>
        </p:txBody>
      </p:sp>
      <p:pic>
        <p:nvPicPr>
          <p:cNvPr id="11" name="Picture 20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9436" y="1067467"/>
            <a:ext cx="3840480" cy="984885"/>
          </a:xfrm>
        </p:spPr>
        <p:txBody>
          <a:bodyPr lIns="0" tIns="0" rIns="0" bIns="0" anchor="t" anchorCtr="0">
            <a:spAutoFit/>
          </a:bodyPr>
          <a:lstStyle>
            <a:lvl1pPr algn="l">
              <a:defRPr sz="32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084990"/>
      </p:ext>
    </p:extLst>
  </p:cSld>
  <p:clrMapOvr>
    <a:masterClrMapping/>
  </p:clrMapOvr>
  <p:transition spd="med"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Clou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/>
          <p:nvPr userDrawn="1"/>
        </p:nvSpPr>
        <p:spPr>
          <a:xfrm>
            <a:off x="0" y="0"/>
            <a:ext cx="27432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grpSp>
        <p:nvGrpSpPr>
          <p:cNvPr id="7" name="Group 2"/>
          <p:cNvGrpSpPr/>
          <p:nvPr userDrawn="1"/>
        </p:nvGrpSpPr>
        <p:grpSpPr>
          <a:xfrm>
            <a:off x="360700" y="630242"/>
            <a:ext cx="506711" cy="129381"/>
            <a:chOff x="360699" y="268817"/>
            <a:chExt cx="506711" cy="172508"/>
          </a:xfrm>
          <a:solidFill>
            <a:schemeClr val="bg1"/>
          </a:solidFill>
        </p:grpSpPr>
        <p:sp>
          <p:nvSpPr>
            <p:cNvPr id="8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  <p:sp>
          <p:nvSpPr>
            <p:cNvPr id="9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</p:grpSp>
      <p:sp>
        <p:nvSpPr>
          <p:cNvPr id="10" name="TextBox 9"/>
          <p:cNvSpPr txBox="1"/>
          <p:nvPr userDrawn="1"/>
        </p:nvSpPr>
        <p:spPr>
          <a:xfrm>
            <a:off x="7901005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black"/>
                </a:solidFill>
                <a:ea typeface=""/>
              </a:rPr>
              <a:t>© IBM Corporation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873287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FA450D2E-324A-450C-9F7E-7242B0B04CF8}" type="slidenum">
              <a:rPr lang="en-US" sz="800" spc="-30">
                <a:solidFill>
                  <a:prstClr val="black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black"/>
              </a:solidFill>
              <a:ea typeface=""/>
            </a:endParaRPr>
          </a:p>
        </p:txBody>
      </p:sp>
      <p:pic>
        <p:nvPicPr>
          <p:cNvPr id="12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2900" y="874553"/>
            <a:ext cx="2103120" cy="3086100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ts val="2600"/>
              </a:lnSpc>
              <a:spcBef>
                <a:spcPts val="600"/>
              </a:spcBef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3103899" y="438150"/>
            <a:ext cx="5486400" cy="480060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600"/>
              </a:spcBef>
              <a:buNone/>
              <a:defRPr sz="2000" b="1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3103899" y="1200150"/>
            <a:ext cx="5486400" cy="1165860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3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b="0" baseline="0">
                <a:solidFill>
                  <a:srgbClr val="0D426C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3103899" y="4065315"/>
            <a:ext cx="2377440" cy="480060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3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b="1" baseline="0">
                <a:solidFill>
                  <a:srgbClr val="0D426C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336020"/>
      </p:ext>
    </p:extLst>
  </p:cSld>
  <p:clrMapOvr>
    <a:masterClrMapping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F69A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5486400" y="0"/>
            <a:ext cx="3657600" cy="5143500"/>
          </a:xfrm>
          <a:prstGeom prst="rect">
            <a:avLst/>
          </a:prstGeom>
          <a:solidFill>
            <a:srgbClr val="0755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grpSp>
        <p:nvGrpSpPr>
          <p:cNvPr id="5" name="Group 2"/>
          <p:cNvGrpSpPr/>
          <p:nvPr userDrawn="1"/>
        </p:nvGrpSpPr>
        <p:grpSpPr>
          <a:xfrm>
            <a:off x="360700" y="1508762"/>
            <a:ext cx="506711" cy="129381"/>
            <a:chOff x="360699" y="268817"/>
            <a:chExt cx="506711" cy="172508"/>
          </a:xfrm>
          <a:solidFill>
            <a:schemeClr val="bg1"/>
          </a:solidFill>
        </p:grpSpPr>
        <p:sp>
          <p:nvSpPr>
            <p:cNvPr id="6" name="Rectangle 5"/>
            <p:cNvSpPr/>
            <p:nvPr/>
          </p:nvSpPr>
          <p:spPr>
            <a:xfrm>
              <a:off x="501650" y="268817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60699" y="382059"/>
              <a:ext cx="365760" cy="5926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7200">
                <a:defRPr/>
              </a:pPr>
              <a:endParaRPr lang="en-US" sz="1800" kern="1200">
                <a:solidFill>
                  <a:prstClr val="white"/>
                </a:solidFill>
              </a:endParaRPr>
            </a:p>
          </p:txBody>
        </p:sp>
      </p:grpSp>
      <p:sp>
        <p:nvSpPr>
          <p:cNvPr id="8" name="TextBox 9"/>
          <p:cNvSpPr txBox="1"/>
          <p:nvPr userDrawn="1"/>
        </p:nvSpPr>
        <p:spPr>
          <a:xfrm>
            <a:off x="7901005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white"/>
                </a:solidFill>
                <a:ea typeface=""/>
              </a:rPr>
              <a:t>© IBM Corporation </a:t>
            </a:r>
          </a:p>
        </p:txBody>
      </p:sp>
      <p:sp>
        <p:nvSpPr>
          <p:cNvPr id="9" name="TextBox 10"/>
          <p:cNvSpPr txBox="1"/>
          <p:nvPr userDrawn="1"/>
        </p:nvSpPr>
        <p:spPr>
          <a:xfrm>
            <a:off x="873287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328A7B81-315A-4F94-8D45-8AB06E118624}" type="slidenum">
              <a:rPr lang="en-US" sz="800" spc="-30">
                <a:solidFill>
                  <a:prstClr val="white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white"/>
              </a:solidFill>
              <a:ea typeface=""/>
            </a:endParaRPr>
          </a:p>
        </p:txBody>
      </p:sp>
      <p:pic>
        <p:nvPicPr>
          <p:cNvPr id="10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42900" y="1783097"/>
            <a:ext cx="5143500" cy="333425"/>
          </a:xfrm>
        </p:spPr>
        <p:txBody>
          <a:bodyPr lIns="0" tIns="0" rIns="0" bIns="0" anchor="t" anchorCtr="0">
            <a:spAutoFit/>
          </a:bodyPr>
          <a:lstStyle>
            <a:lvl1pPr marL="0" indent="0">
              <a:lnSpc>
                <a:spcPts val="2600"/>
              </a:lnSpc>
              <a:spcBef>
                <a:spcPts val="600"/>
              </a:spcBef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0992645"/>
      </p:ext>
    </p:extLst>
  </p:cSld>
  <p:clrMapOvr>
    <a:masterClrMapping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LD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6308737" y="0"/>
            <a:ext cx="2835275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5" name="Rectangle 12"/>
          <p:cNvSpPr/>
          <p:nvPr userDrawn="1"/>
        </p:nvSpPr>
        <p:spPr>
          <a:xfrm>
            <a:off x="8594760" y="0"/>
            <a:ext cx="549275" cy="5143500"/>
          </a:xfrm>
          <a:prstGeom prst="rect">
            <a:avLst/>
          </a:prstGeom>
          <a:solidFill>
            <a:srgbClr val="0065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US" sz="1800" kern="1200">
              <a:solidFill>
                <a:prstClr val="white"/>
              </a:solidFill>
            </a:endParaRPr>
          </a:p>
        </p:txBody>
      </p:sp>
      <p:sp>
        <p:nvSpPr>
          <p:cNvPr id="6" name="TextBox 8"/>
          <p:cNvSpPr txBox="1"/>
          <p:nvPr userDrawn="1"/>
        </p:nvSpPr>
        <p:spPr>
          <a:xfrm>
            <a:off x="7894662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white"/>
                </a:solidFill>
                <a:ea typeface=""/>
              </a:rPr>
              <a:t>© IBM Corporation </a:t>
            </a:r>
          </a:p>
        </p:txBody>
      </p:sp>
      <p:sp>
        <p:nvSpPr>
          <p:cNvPr id="7" name="TextBox 11"/>
          <p:cNvSpPr txBox="1"/>
          <p:nvPr userDrawn="1"/>
        </p:nvSpPr>
        <p:spPr>
          <a:xfrm>
            <a:off x="872652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60E89404-499A-448E-A082-61EDBF0F7BF2}" type="slidenum">
              <a:rPr lang="en-US" sz="800" spc="-30">
                <a:solidFill>
                  <a:prstClr val="white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white"/>
              </a:solidFill>
              <a:ea typeface=""/>
            </a:endParaRPr>
          </a:p>
        </p:txBody>
      </p:sp>
      <p:pic>
        <p:nvPicPr>
          <p:cNvPr id="8" name="Picture 6" descr="cloud_only copy.pn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5310188" y="1657351"/>
            <a:ext cx="3833812" cy="306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720" y="1131570"/>
            <a:ext cx="4572000" cy="1102866"/>
          </a:xfrm>
        </p:spPr>
        <p:txBody>
          <a:bodyPr lIns="0" tIns="0" rIns="0" bIns="0" anchor="t" anchorCtr="0">
            <a:spAutoFit/>
          </a:bodyPr>
          <a:lstStyle>
            <a:lvl1pPr algn="l">
              <a:lnSpc>
                <a:spcPts val="4300"/>
              </a:lnSpc>
              <a:defRPr sz="4000" b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062915"/>
      </p:ext>
    </p:extLst>
  </p:cSld>
  <p:clrMapOvr>
    <a:masterClrMapping/>
  </p:clrMapOvr>
  <p:transition spd="med"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9"/>
          <p:cNvSpPr txBox="1"/>
          <p:nvPr userDrawn="1"/>
        </p:nvSpPr>
        <p:spPr>
          <a:xfrm>
            <a:off x="7894662" y="4969686"/>
            <a:ext cx="822325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r>
              <a:rPr lang="en-US" sz="800" spc="-30" dirty="0">
                <a:solidFill>
                  <a:prstClr val="black"/>
                </a:solidFill>
                <a:ea typeface=""/>
              </a:rPr>
              <a:t>© IBM Corporation </a:t>
            </a:r>
          </a:p>
        </p:txBody>
      </p:sp>
      <p:sp>
        <p:nvSpPr>
          <p:cNvPr id="3" name="TextBox 10"/>
          <p:cNvSpPr txBox="1"/>
          <p:nvPr userDrawn="1"/>
        </p:nvSpPr>
        <p:spPr>
          <a:xfrm>
            <a:off x="8726523" y="4969686"/>
            <a:ext cx="331787" cy="123111"/>
          </a:xfrm>
          <a:prstGeom prst="rect">
            <a:avLst/>
          </a:prstGeom>
          <a:noFill/>
        </p:spPr>
        <p:txBody>
          <a:bodyPr lIns="0" tIns="0" rIns="0" bIns="0" anchor="ctr">
            <a:spAutoFit/>
          </a:bodyPr>
          <a:lstStyle/>
          <a:p>
            <a:pPr defTabSz="457200">
              <a:defRPr/>
            </a:pPr>
            <a:fld id="{06154D94-7B87-4D22-B382-3FC9FFA62A2F}" type="slidenum">
              <a:rPr lang="en-US" sz="800" spc="-30">
                <a:solidFill>
                  <a:prstClr val="black"/>
                </a:solidFill>
                <a:ea typeface=""/>
              </a:rPr>
              <a:pPr defTabSz="457200">
                <a:defRPr/>
              </a:pPr>
              <a:t>‹#›</a:t>
            </a:fld>
            <a:endParaRPr lang="en-US" sz="800" spc="-30" dirty="0">
              <a:solidFill>
                <a:prstClr val="black"/>
              </a:solidFill>
              <a:ea typeface=""/>
            </a:endParaRPr>
          </a:p>
        </p:txBody>
      </p:sp>
      <p:pic>
        <p:nvPicPr>
          <p:cNvPr id="4" name="Picture 4" descr="cloud_only copy.png"/>
          <p:cNvPicPr>
            <a:picLocks noChangeAspect="1"/>
          </p:cNvPicPr>
          <p:nvPr userDrawn="1"/>
        </p:nvPicPr>
        <p:blipFill>
          <a:blip r:embed="rId2"/>
          <a:srcRect l="-2" r="-749"/>
          <a:stretch>
            <a:fillRect/>
          </a:stretch>
        </p:blipFill>
        <p:spPr bwMode="auto">
          <a:xfrm>
            <a:off x="236540" y="4654156"/>
            <a:ext cx="598487" cy="335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90358935"/>
      </p:ext>
    </p:extLst>
  </p:cSld>
  <p:clrMapOvr>
    <a:masterClrMapping/>
  </p:clrMapOvr>
  <p:transition spd="med"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5" y="914400"/>
            <a:ext cx="8650287" cy="3829050"/>
          </a:xfrm>
          <a:prstGeom prst="rect">
            <a:avLst/>
          </a:prstGeom>
        </p:spPr>
        <p:txBody>
          <a:bodyPr/>
          <a:lstStyle>
            <a:lvl1pPr marL="230188" indent="-230188">
              <a:buClr>
                <a:schemeClr val="bg1">
                  <a:lumMod val="50000"/>
                </a:schemeClr>
              </a:buClr>
              <a:defRPr>
                <a:solidFill>
                  <a:schemeClr val="tx1"/>
                </a:solidFill>
              </a:defRPr>
            </a:lvl1pPr>
            <a:lvl2pPr marL="400050" indent="-173038">
              <a:buClr>
                <a:schemeClr val="bg1">
                  <a:lumMod val="50000"/>
                </a:schemeClr>
              </a:buClr>
              <a:defRPr>
                <a:solidFill>
                  <a:schemeClr val="tx1"/>
                </a:solidFill>
              </a:defRPr>
            </a:lvl2pPr>
            <a:lvl3pPr marL="568325" indent="-115888">
              <a:buClr>
                <a:schemeClr val="bg1">
                  <a:lumMod val="50000"/>
                </a:schemeClr>
              </a:buClr>
              <a:defRPr>
                <a:solidFill>
                  <a:schemeClr val="tx1"/>
                </a:solidFill>
              </a:defRPr>
            </a:lvl3pPr>
            <a:lvl4pPr marL="801688" indent="-119063">
              <a:buClr>
                <a:schemeClr val="bg1">
                  <a:lumMod val="50000"/>
                </a:schemeClr>
              </a:buClr>
              <a:defRPr>
                <a:solidFill>
                  <a:schemeClr val="tx1"/>
                </a:solidFill>
              </a:defRPr>
            </a:lvl4pPr>
            <a:lvl5pPr marL="1312863" indent="-111125">
              <a:buClr>
                <a:schemeClr val="bg1">
                  <a:lumMod val="50000"/>
                </a:schemeClr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77957B15-6D68-418C-9657-DDBED0C921AA}" type="slidenum">
              <a:rPr lang="en-US" sz="1800" kern="1200" smtClean="0">
                <a:solidFill>
                  <a:srgbClr val="000000">
                    <a:tint val="75000"/>
                  </a:srgbClr>
                </a:solidFill>
                <a:ea typeface=""/>
                <a:cs typeface=""/>
              </a:rPr>
              <a:pPr/>
              <a:t>‹#›</a:t>
            </a:fld>
            <a:endParaRPr lang="en-US" sz="1800" kern="1200">
              <a:solidFill>
                <a:srgbClr val="000000">
                  <a:tint val="75000"/>
                </a:srgbClr>
              </a:solidFill>
              <a:ea typeface=""/>
              <a:cs typeface="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1"/>
            <a:ext cx="9144000" cy="695324"/>
          </a:xfrm>
          <a:prstGeom prst="rect">
            <a:avLst/>
          </a:prstGeom>
          <a:solidFill>
            <a:srgbClr val="46A0C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10"/>
          <p:cNvSpPr>
            <a:spLocks noGrp="1"/>
          </p:cNvSpPr>
          <p:nvPr>
            <p:ph type="title"/>
          </p:nvPr>
        </p:nvSpPr>
        <p:spPr>
          <a:xfrm>
            <a:off x="134833" y="191201"/>
            <a:ext cx="8021531" cy="430887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>
              <a:defRPr sz="2200">
                <a:solidFill>
                  <a:schemeClr val="bg1"/>
                </a:solidFill>
                <a:latin typeface="ITC Lubalin Graph Std Demi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6122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 (Ligh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584598"/>
          </a:xfrm>
        </p:spPr>
        <p:txBody>
          <a:bodyPr>
            <a:normAutofit/>
          </a:bodyPr>
          <a:lstStyle>
            <a:lvl1pPr>
              <a:defRPr sz="2700">
                <a:solidFill>
                  <a:srgbClr val="4278BD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3729" y="858444"/>
            <a:ext cx="3886200" cy="3774280"/>
          </a:xfrm>
        </p:spPr>
        <p:txBody>
          <a:bodyPr>
            <a:noAutofit/>
          </a:bodyPr>
          <a:lstStyle>
            <a:lvl1pPr>
              <a:defRPr sz="1500">
                <a:solidFill>
                  <a:srgbClr val="4278BD"/>
                </a:solidFill>
              </a:defRPr>
            </a:lvl1pPr>
            <a:lvl2pPr marL="342892" indent="-205735">
              <a:buFont typeface="Arial" pitchFamily="34" charset="0"/>
              <a:buChar char="•"/>
              <a:defRPr sz="900">
                <a:solidFill>
                  <a:srgbClr val="4278BD"/>
                </a:solidFill>
              </a:defRPr>
            </a:lvl2pPr>
            <a:lvl3pPr marL="480048">
              <a:buFont typeface="Arial" pitchFamily="34" charset="0"/>
              <a:buChar char="‒"/>
              <a:defRPr sz="900">
                <a:solidFill>
                  <a:srgbClr val="4278BD"/>
                </a:solidFill>
              </a:defRPr>
            </a:lvl3pPr>
            <a:lvl4pPr marL="617204">
              <a:defRPr sz="900">
                <a:solidFill>
                  <a:srgbClr val="4278BD"/>
                </a:solidFill>
              </a:defRPr>
            </a:lvl4pPr>
            <a:lvl5pPr marL="617204">
              <a:defRPr sz="900">
                <a:solidFill>
                  <a:srgbClr val="4278BD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1122" y="858444"/>
            <a:ext cx="3886200" cy="3774280"/>
          </a:xfrm>
        </p:spPr>
        <p:txBody>
          <a:bodyPr>
            <a:noAutofit/>
          </a:bodyPr>
          <a:lstStyle>
            <a:lvl1pPr>
              <a:defRPr sz="1400">
                <a:solidFill>
                  <a:srgbClr val="4278BD"/>
                </a:solidFill>
              </a:defRPr>
            </a:lvl1pPr>
            <a:lvl2pPr>
              <a:defRPr sz="1200">
                <a:solidFill>
                  <a:srgbClr val="4278BD"/>
                </a:solidFill>
              </a:defRPr>
            </a:lvl2pPr>
            <a:lvl3pPr>
              <a:defRPr sz="1100">
                <a:solidFill>
                  <a:srgbClr val="4278BD"/>
                </a:solidFill>
              </a:defRPr>
            </a:lvl3pPr>
            <a:lvl4pPr>
              <a:defRPr sz="900">
                <a:solidFill>
                  <a:srgbClr val="4278BD"/>
                </a:solidFill>
              </a:defRPr>
            </a:lvl4pPr>
            <a:lvl5pPr>
              <a:defRPr sz="900">
                <a:solidFill>
                  <a:srgbClr val="4278BD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1143000" y="4767264"/>
            <a:ext cx="1412422" cy="273844"/>
          </a:xfrm>
          <a:prstGeom prst="rect">
            <a:avLst/>
          </a:prstGeom>
        </p:spPr>
        <p:txBody>
          <a:bodyPr lIns="68579" tIns="34289" rIns="68579" bIns="34289"/>
          <a:lstStyle>
            <a:lvl1pPr>
              <a:defRPr sz="1100">
                <a:solidFill>
                  <a:srgbClr val="4278BD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B3B32C-6D00-F64D-B6AE-661137ED6455}" type="datetimeFigureOut">
              <a:rPr lang="en-US" kern="1200" smtClean="0">
                <a:ea typeface=""/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5/11/17</a:t>
            </a:fld>
            <a:endParaRPr lang="en-US" kern="1200" dirty="0">
              <a:ea typeface=""/>
              <a:cs typeface="Arial" charset="0"/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8322" y="4767264"/>
            <a:ext cx="3086100" cy="273844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4278BD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27322" y="4767264"/>
            <a:ext cx="1673678" cy="273844"/>
          </a:xfrm>
          <a:prstGeom prst="rect">
            <a:avLst/>
          </a:prstGeom>
        </p:spPr>
        <p:txBody>
          <a:bodyPr lIns="68579" tIns="34289" rIns="68579" bIns="34289"/>
          <a:lstStyle>
            <a:lvl1pPr algn="r">
              <a:defRPr sz="1100">
                <a:solidFill>
                  <a:srgbClr val="4278BD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B93259C-120A-C04F-BB5B-C69F357666C4}" type="slidenum">
              <a:rPr lang="en-US" kern="1200" smtClean="0">
                <a:ea typeface=""/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kern="1200" dirty="0">
              <a:ea typeface=""/>
              <a:cs typeface="Arial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55" y="74237"/>
            <a:ext cx="727020" cy="38532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263" y="45849"/>
            <a:ext cx="2290426" cy="43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5316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-Col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00075" y="1214287"/>
            <a:ext cx="1361398" cy="176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F26522"/>
              </a:buClr>
              <a:buFont typeface="Arial"/>
              <a:buNone/>
              <a:defRPr sz="1200" b="0" i="0" u="none" strike="noStrike" cap="none">
                <a:solidFill>
                  <a:srgbClr val="F265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1112" marR="0" lvl="1" indent="-11112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28600" marR="0" lvl="2" indent="-177800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401638" marR="0" lvl="3" indent="-236538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7388" marR="0" lvl="4" indent="-242887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" name="Shape 259"/>
          <p:cNvSpPr txBox="1">
            <a:spLocks noGrp="1"/>
          </p:cNvSpPr>
          <p:nvPr>
            <p:ph type="body" idx="2"/>
          </p:nvPr>
        </p:nvSpPr>
        <p:spPr>
          <a:xfrm>
            <a:off x="2195715" y="1214287"/>
            <a:ext cx="1361399" cy="176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F26522"/>
              </a:buClr>
              <a:buFont typeface="Arial"/>
              <a:buNone/>
              <a:defRPr sz="1200" b="0" i="0" u="none" strike="noStrike" cap="none">
                <a:solidFill>
                  <a:srgbClr val="F265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1112" marR="0" lvl="1" indent="-11112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28600" marR="0" lvl="2" indent="-177800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401638" marR="0" lvl="3" indent="-236538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7388" marR="0" lvl="4" indent="-242887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3"/>
          </p:nvPr>
        </p:nvSpPr>
        <p:spPr>
          <a:xfrm>
            <a:off x="3810405" y="1214287"/>
            <a:ext cx="1361399" cy="176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F26522"/>
              </a:buClr>
              <a:buFont typeface="Arial"/>
              <a:buNone/>
              <a:defRPr sz="1200" b="0" i="0" u="none" strike="noStrike" cap="none">
                <a:solidFill>
                  <a:srgbClr val="F265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1112" marR="0" lvl="1" indent="-11112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28600" marR="0" lvl="2" indent="-177800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401638" marR="0" lvl="3" indent="-236538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7388" marR="0" lvl="4" indent="-242887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127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4"/>
          </p:nvPr>
        </p:nvSpPr>
        <p:spPr>
          <a:xfrm>
            <a:off x="5406044" y="1214287"/>
            <a:ext cx="1361399" cy="176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F26522"/>
              </a:buClr>
              <a:buFont typeface="Arial"/>
              <a:buNone/>
              <a:defRPr sz="1200" b="0" i="0" u="none" strike="noStrike" cap="none">
                <a:solidFill>
                  <a:srgbClr val="F265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1112" marR="0" lvl="1" indent="-11112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28600" marR="0" lvl="2" indent="-177800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401638" marR="0" lvl="3" indent="-236538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7388" marR="0" lvl="4" indent="-242887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body" idx="5"/>
          </p:nvPr>
        </p:nvSpPr>
        <p:spPr>
          <a:xfrm>
            <a:off x="7011207" y="1214287"/>
            <a:ext cx="1361399" cy="176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F26522"/>
              </a:buClr>
              <a:buFont typeface="Arial"/>
              <a:buNone/>
              <a:defRPr sz="1200" b="0" i="0" u="none" strike="noStrike" cap="none">
                <a:solidFill>
                  <a:srgbClr val="F265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1112" marR="0" lvl="1" indent="-11112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228600" marR="0" lvl="2" indent="-177800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401638" marR="0" lvl="3" indent="-236538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7388" marR="0" lvl="4" indent="-242887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4" name="Shape 264"/>
          <p:cNvSpPr/>
          <p:nvPr/>
        </p:nvSpPr>
        <p:spPr>
          <a:xfrm>
            <a:off x="0" y="0"/>
            <a:ext cx="9144000" cy="92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Shape 265"/>
          <p:cNvSpPr txBox="1">
            <a:spLocks noGrp="1"/>
          </p:cNvSpPr>
          <p:nvPr>
            <p:ph type="title"/>
          </p:nvPr>
        </p:nvSpPr>
        <p:spPr>
          <a:xfrm>
            <a:off x="260787" y="77278"/>
            <a:ext cx="8267699" cy="77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2" name="Shape 175"/>
          <p:cNvSpPr/>
          <p:nvPr userDrawn="1"/>
        </p:nvSpPr>
        <p:spPr>
          <a:xfrm>
            <a:off x="139720" y="4976966"/>
            <a:ext cx="1192199" cy="92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ct val="25000"/>
              <a:buFont typeface="Arial"/>
              <a:buNone/>
            </a:pPr>
            <a:r>
              <a:rPr lang="en" sz="600" b="0" i="0" u="none" strike="noStrike" cap="none" dirty="0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rPr>
              <a:t>© 2016 IBM Corporation</a:t>
            </a:r>
          </a:p>
        </p:txBody>
      </p:sp>
      <p:sp>
        <p:nvSpPr>
          <p:cNvPr id="13" name="Shape 177"/>
          <p:cNvSpPr txBox="1">
            <a:spLocks noGrp="1"/>
          </p:cNvSpPr>
          <p:nvPr>
            <p:ph type="sldNum" idx="12"/>
          </p:nvPr>
        </p:nvSpPr>
        <p:spPr>
          <a:xfrm>
            <a:off x="8556783" y="4965291"/>
            <a:ext cx="548700" cy="1371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r">
              <a:defRPr sz="80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ybrid Cloud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94"/>
          <p:cNvSpPr/>
          <p:nvPr userDrawn="1"/>
        </p:nvSpPr>
        <p:spPr>
          <a:xfrm>
            <a:off x="1099881" y="0"/>
            <a:ext cx="1699199" cy="51434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7894617" y="4953428"/>
            <a:ext cx="822960" cy="12311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defTabSz="457200"/>
            <a:r>
              <a:rPr lang="en-US" sz="800" spc="-30" dirty="0">
                <a:solidFill>
                  <a:srgbClr val="008ABF"/>
                </a:solidFill>
                <a:ea typeface=""/>
              </a:rPr>
              <a:t>© IBM Corporation 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8726442" y="4953428"/>
            <a:ext cx="331908" cy="12311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defTabSz="457200"/>
            <a:fld id="{9B56CEAA-430B-E444-BEC6-7F9CF6806FD6}" type="slidenum">
              <a:rPr lang="en-US" sz="800" spc="-30">
                <a:solidFill>
                  <a:srgbClr val="008ABF"/>
                </a:solidFill>
                <a:ea typeface=""/>
              </a:rPr>
              <a:pPr defTabSz="457200"/>
              <a:t>‹#›</a:t>
            </a:fld>
            <a:endParaRPr lang="en-US" sz="800" spc="-30" dirty="0">
              <a:solidFill>
                <a:srgbClr val="008ABF"/>
              </a:solidFill>
              <a:ea typeface=""/>
            </a:endParaRPr>
          </a:p>
        </p:txBody>
      </p:sp>
      <p:sp>
        <p:nvSpPr>
          <p:cNvPr id="26" name="Footer Placeholder 1"/>
          <p:cNvSpPr>
            <a:spLocks noGrp="1"/>
          </p:cNvSpPr>
          <p:nvPr>
            <p:ph type="ftr" sz="quarter" idx="18"/>
          </p:nvPr>
        </p:nvSpPr>
        <p:spPr>
          <a:xfrm>
            <a:off x="3124200" y="4834890"/>
            <a:ext cx="4114800" cy="273844"/>
          </a:xfrm>
          <a:prstGeom prst="rect">
            <a:avLst/>
          </a:prstGeom>
        </p:spPr>
        <p:txBody>
          <a:bodyPr anchor="b"/>
          <a:lstStyle>
            <a:lvl1pPr algn="l">
              <a:defRPr>
                <a:solidFill>
                  <a:srgbClr val="898989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Shape 437"/>
          <p:cNvSpPr txBox="1">
            <a:spLocks noGrp="1"/>
          </p:cNvSpPr>
          <p:nvPr>
            <p:ph type="title"/>
          </p:nvPr>
        </p:nvSpPr>
        <p:spPr>
          <a:xfrm>
            <a:off x="2124806" y="19530"/>
            <a:ext cx="5382899" cy="1118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Font typeface="Arial"/>
              <a:buNone/>
              <a:defRPr sz="4000" b="0" i="0" u="none" strike="noStrike" cap="none">
                <a:solidFill>
                  <a:srgbClr val="2D2D2D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2273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Photo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Shape 449"/>
          <p:cNvSpPr/>
          <p:nvPr/>
        </p:nvSpPr>
        <p:spPr>
          <a:xfrm>
            <a:off x="2969846" y="3008923"/>
            <a:ext cx="6174299" cy="21344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Shape 450"/>
          <p:cNvSpPr/>
          <p:nvPr/>
        </p:nvSpPr>
        <p:spPr>
          <a:xfrm>
            <a:off x="0" y="0"/>
            <a:ext cx="3204299" cy="5143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Shape 451"/>
          <p:cNvSpPr txBox="1">
            <a:spLocks noGrp="1"/>
          </p:cNvSpPr>
          <p:nvPr>
            <p:ph type="body" idx="1"/>
          </p:nvPr>
        </p:nvSpPr>
        <p:spPr>
          <a:xfrm>
            <a:off x="3751385" y="390766"/>
            <a:ext cx="5050799" cy="147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28600" algn="l" rtl="0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7663" marR="0" lvl="1" indent="-4763" algn="l" rtl="0">
              <a:lnSpc>
                <a:spcPct val="100000"/>
              </a:lnSpc>
              <a:spcBef>
                <a:spcPts val="28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23887" marR="0" lvl="2" indent="-1587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4400" marR="0" lvl="3" indent="0" algn="l" rtl="0">
              <a:lnSpc>
                <a:spcPct val="100000"/>
              </a:lnSpc>
              <a:spcBef>
                <a:spcPts val="22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6175" marR="0" lvl="4" indent="-3175" algn="l" rtl="0">
              <a:lnSpc>
                <a:spcPct val="100000"/>
              </a:lnSpc>
              <a:spcBef>
                <a:spcPts val="22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Shape 452"/>
          <p:cNvSpPr txBox="1">
            <a:spLocks noGrp="1"/>
          </p:cNvSpPr>
          <p:nvPr>
            <p:ph type="body" idx="2"/>
          </p:nvPr>
        </p:nvSpPr>
        <p:spPr>
          <a:xfrm>
            <a:off x="3751385" y="3203575"/>
            <a:ext cx="5050799" cy="169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600"/>
              </a:spcAft>
              <a:buClr>
                <a:srgbClr val="FFFFFF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7663" marR="0" lvl="1" indent="-4763" algn="l" rtl="0">
              <a:lnSpc>
                <a:spcPct val="100000"/>
              </a:lnSpc>
              <a:spcBef>
                <a:spcPts val="320"/>
              </a:spcBef>
              <a:spcAft>
                <a:spcPts val="600"/>
              </a:spcAft>
              <a:buClr>
                <a:srgbClr val="FFFFFF"/>
              </a:buClr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23887" marR="0" lvl="2" indent="-1587" algn="l" rtl="0">
              <a:lnSpc>
                <a:spcPct val="100000"/>
              </a:lnSpc>
              <a:spcBef>
                <a:spcPts val="280"/>
              </a:spcBef>
              <a:spcAft>
                <a:spcPts val="600"/>
              </a:spcAft>
              <a:buClr>
                <a:srgbClr val="FFFFFF"/>
              </a:buClr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4400" marR="0" lvl="3" indent="0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FFFFFF"/>
              </a:buClr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6175" marR="0" lvl="4" indent="-3175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FFFFFF"/>
              </a:buClr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4" name="Shape 454"/>
          <p:cNvSpPr txBox="1">
            <a:spLocks noGrp="1"/>
          </p:cNvSpPr>
          <p:nvPr>
            <p:ph type="title"/>
          </p:nvPr>
        </p:nvSpPr>
        <p:spPr>
          <a:xfrm>
            <a:off x="263767" y="472133"/>
            <a:ext cx="2618099" cy="166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55" name="Shape 455"/>
          <p:cNvSpPr txBox="1">
            <a:spLocks noGrp="1"/>
          </p:cNvSpPr>
          <p:nvPr>
            <p:ph type="subTitle" idx="3"/>
          </p:nvPr>
        </p:nvSpPr>
        <p:spPr>
          <a:xfrm>
            <a:off x="268721" y="2491409"/>
            <a:ext cx="2611200" cy="55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600"/>
              </a:spcAft>
              <a:buClr>
                <a:srgbClr val="FFFFFF"/>
              </a:buClr>
              <a:buFont typeface="Arial"/>
              <a:buNone/>
              <a:defRPr sz="1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32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6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8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4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2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2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Shape 177"/>
          <p:cNvSpPr txBox="1">
            <a:spLocks noGrp="1"/>
          </p:cNvSpPr>
          <p:nvPr>
            <p:ph type="sldNum" idx="12"/>
          </p:nvPr>
        </p:nvSpPr>
        <p:spPr>
          <a:xfrm>
            <a:off x="8556783" y="4965291"/>
            <a:ext cx="548700" cy="1371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1" name="Shape 175"/>
          <p:cNvSpPr/>
          <p:nvPr userDrawn="1"/>
        </p:nvSpPr>
        <p:spPr>
          <a:xfrm>
            <a:off x="139720" y="4976966"/>
            <a:ext cx="1192199" cy="92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ct val="25000"/>
              <a:buFont typeface="Arial"/>
              <a:buNone/>
            </a:pPr>
            <a:r>
              <a:rPr lang="en" sz="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© 2016 IBM Corporation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and Content Photo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/>
          <p:nvPr/>
        </p:nvSpPr>
        <p:spPr>
          <a:xfrm>
            <a:off x="2969846" y="3741614"/>
            <a:ext cx="6174299" cy="14018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Shape 468"/>
          <p:cNvSpPr/>
          <p:nvPr/>
        </p:nvSpPr>
        <p:spPr>
          <a:xfrm>
            <a:off x="0" y="0"/>
            <a:ext cx="3204299" cy="51434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Shape 469"/>
          <p:cNvSpPr txBox="1">
            <a:spLocks noGrp="1"/>
          </p:cNvSpPr>
          <p:nvPr>
            <p:ph type="body" idx="1"/>
          </p:nvPr>
        </p:nvSpPr>
        <p:spPr>
          <a:xfrm>
            <a:off x="3751385" y="390766"/>
            <a:ext cx="5050799" cy="147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28600" algn="l" rtl="0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7663" marR="0" lvl="1" indent="-4763" algn="l" rtl="0">
              <a:lnSpc>
                <a:spcPct val="100000"/>
              </a:lnSpc>
              <a:spcBef>
                <a:spcPts val="28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23887" marR="0" lvl="2" indent="-1587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4400" marR="0" lvl="3" indent="0" algn="l" rtl="0">
              <a:lnSpc>
                <a:spcPct val="100000"/>
              </a:lnSpc>
              <a:spcBef>
                <a:spcPts val="22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6175" marR="0" lvl="4" indent="-3175" algn="l" rtl="0">
              <a:lnSpc>
                <a:spcPct val="100000"/>
              </a:lnSpc>
              <a:spcBef>
                <a:spcPts val="22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Shape 471"/>
          <p:cNvSpPr txBox="1">
            <a:spLocks noGrp="1"/>
          </p:cNvSpPr>
          <p:nvPr>
            <p:ph type="title"/>
          </p:nvPr>
        </p:nvSpPr>
        <p:spPr>
          <a:xfrm>
            <a:off x="263767" y="472133"/>
            <a:ext cx="2618099" cy="166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72" name="Shape 472"/>
          <p:cNvSpPr txBox="1">
            <a:spLocks noGrp="1"/>
          </p:cNvSpPr>
          <p:nvPr>
            <p:ph type="subTitle" idx="2"/>
          </p:nvPr>
        </p:nvSpPr>
        <p:spPr>
          <a:xfrm>
            <a:off x="268721" y="2491409"/>
            <a:ext cx="2611200" cy="55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600"/>
              </a:spcAft>
              <a:buClr>
                <a:srgbClr val="FFFFFF"/>
              </a:buClr>
              <a:buFont typeface="Arial"/>
              <a:buNone/>
              <a:defRPr sz="1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32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6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8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4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2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A1A6A6"/>
              </a:buClr>
              <a:buFont typeface="Arial"/>
              <a:buNone/>
              <a:defRPr sz="12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1A6A6"/>
              </a:buClr>
              <a:buFont typeface="Arial"/>
              <a:buNone/>
              <a:defRPr sz="2000" b="0" i="0" u="none" strike="noStrike" cap="none">
                <a:solidFill>
                  <a:srgbClr val="A1A6A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177"/>
          <p:cNvSpPr txBox="1">
            <a:spLocks noGrp="1"/>
          </p:cNvSpPr>
          <p:nvPr>
            <p:ph type="sldNum" idx="12"/>
          </p:nvPr>
        </p:nvSpPr>
        <p:spPr>
          <a:xfrm>
            <a:off x="8556783" y="4965291"/>
            <a:ext cx="548700" cy="1371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0" name="Shape 175"/>
          <p:cNvSpPr/>
          <p:nvPr userDrawn="1"/>
        </p:nvSpPr>
        <p:spPr>
          <a:xfrm>
            <a:off x="139720" y="4976966"/>
            <a:ext cx="1192199" cy="92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ct val="25000"/>
              <a:buFont typeface="Arial"/>
              <a:buNone/>
            </a:pPr>
            <a:r>
              <a:rPr lang="en" sz="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© 2016 IBM Corporation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.xml"/><Relationship Id="rId20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38.xml"/><Relationship Id="rId24" Type="http://schemas.openxmlformats.org/officeDocument/2006/relationships/theme" Target="../theme/theme2.xml"/><Relationship Id="rId10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54.xml"/><Relationship Id="rId17" Type="http://schemas.openxmlformats.org/officeDocument/2006/relationships/slideLayout" Target="../slideLayouts/slideLayout55.xml"/><Relationship Id="rId18" Type="http://schemas.openxmlformats.org/officeDocument/2006/relationships/slideLayout" Target="../slideLayouts/slideLayout56.xml"/><Relationship Id="rId19" Type="http://schemas.openxmlformats.org/officeDocument/2006/relationships/theme" Target="../theme/theme3.xml"/><Relationship Id="rId1" Type="http://schemas.openxmlformats.org/officeDocument/2006/relationships/slideLayout" Target="../slideLayouts/slideLayout39.xml"/><Relationship Id="rId2" Type="http://schemas.openxmlformats.org/officeDocument/2006/relationships/slideLayout" Target="../slideLayouts/slideLayout40.xml"/><Relationship Id="rId3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6.xml"/><Relationship Id="rId9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0" y="0"/>
            <a:ext cx="2471699" cy="5143499"/>
          </a:xfrm>
          <a:prstGeom prst="rect">
            <a:avLst/>
          </a:prstGeom>
          <a:solidFill>
            <a:srgbClr val="15588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263029" y="467097"/>
            <a:ext cx="1934999" cy="166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2897113" y="465141"/>
            <a:ext cx="5797500" cy="435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7663" marR="0" lvl="1" indent="-4763" algn="l" rtl="0">
              <a:lnSpc>
                <a:spcPct val="100000"/>
              </a:lnSpc>
              <a:spcBef>
                <a:spcPts val="32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23887" marR="0" lvl="2" indent="-1587" algn="l" rtl="0">
              <a:lnSpc>
                <a:spcPct val="100000"/>
              </a:lnSpc>
              <a:spcBef>
                <a:spcPts val="28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914400" marR="0" lvl="3" indent="0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146175" marR="0" lvl="4" indent="-3175" algn="l" rtl="0">
              <a:lnSpc>
                <a:spcPct val="100000"/>
              </a:lnSpc>
              <a:spcBef>
                <a:spcPts val="24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177"/>
          <p:cNvSpPr txBox="1">
            <a:spLocks noGrp="1"/>
          </p:cNvSpPr>
          <p:nvPr>
            <p:ph type="sldNum" idx="4"/>
          </p:nvPr>
        </p:nvSpPr>
        <p:spPr>
          <a:xfrm>
            <a:off x="8556783" y="4965291"/>
            <a:ext cx="548700" cy="1371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r">
              <a:defRPr sz="80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9" name="Shape 175"/>
          <p:cNvSpPr/>
          <p:nvPr userDrawn="1"/>
        </p:nvSpPr>
        <p:spPr>
          <a:xfrm>
            <a:off x="139720" y="4976966"/>
            <a:ext cx="1192199" cy="92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ct val="25000"/>
              <a:buFont typeface="Arial"/>
              <a:buNone/>
            </a:pPr>
            <a:r>
              <a:rPr lang="en" sz="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© 2016 IBM Corporation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016" r:id="rId1"/>
    <p:sldLayoutId id="2147484017" r:id="rId2"/>
    <p:sldLayoutId id="2147483938" r:id="rId3"/>
    <p:sldLayoutId id="2147483940" r:id="rId4"/>
    <p:sldLayoutId id="2147483939" r:id="rId5"/>
    <p:sldLayoutId id="2147483670" r:id="rId6"/>
    <p:sldLayoutId id="2147483936" r:id="rId7"/>
    <p:sldLayoutId id="2147483679" r:id="rId8"/>
    <p:sldLayoutId id="2147483681" r:id="rId9"/>
    <p:sldLayoutId id="2147483684" r:id="rId10"/>
    <p:sldLayoutId id="2147483941" r:id="rId11"/>
    <p:sldLayoutId id="2147483942" r:id="rId12"/>
    <p:sldLayoutId id="2147483944" r:id="rId13"/>
    <p:sldLayoutId id="2147484018" r:id="rId14"/>
    <p:sldLayoutId id="2147484021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72251"/>
            <a:ext cx="2103120" cy="4343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8196" y="172251"/>
            <a:ext cx="2105840" cy="4343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16100" y="4718304"/>
            <a:ext cx="9144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defTabSz="457189"/>
            <a:fld id="{52BD0C90-A855-2240-A125-5BC50115B379}" type="datetime1">
              <a:rPr lang="en-US" kern="1200" smtClean="0">
                <a:solidFill>
                  <a:srgbClr val="464646"/>
                </a:solidFill>
                <a:ea typeface=""/>
              </a:rPr>
              <a:pPr defTabSz="457189"/>
              <a:t>5/11/17</a:t>
            </a:fld>
            <a:endParaRPr lang="en-US" kern="1200" dirty="0">
              <a:solidFill>
                <a:srgbClr val="464646"/>
              </a:solidFill>
              <a:ea typeface="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9265" y="4718304"/>
            <a:ext cx="846836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defTabSz="457189"/>
            <a:r>
              <a:rPr lang="en-US" kern="1200" smtClean="0">
                <a:solidFill>
                  <a:srgbClr val="464646"/>
                </a:solidFill>
                <a:ea typeface=""/>
              </a:rPr>
              <a:t>World of Watson 2016 </a:t>
            </a:r>
            <a:endParaRPr lang="en-US" kern="1200" dirty="0" smtClean="0">
              <a:solidFill>
                <a:srgbClr val="464646"/>
              </a:solidFill>
              <a:ea typeface="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0188" y="4718304"/>
            <a:ext cx="457200" cy="20116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5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defTabSz="457189"/>
            <a:r>
              <a:rPr lang="en-US" kern="1200" smtClean="0">
                <a:solidFill>
                  <a:srgbClr val="464646"/>
                </a:solidFill>
                <a:ea typeface=""/>
              </a:rPr>
              <a:t>Page </a:t>
            </a:r>
            <a:fld id="{E4DBDE34-E9B5-E04F-B662-69720E4BCB53}" type="slidenum">
              <a:rPr lang="en-US" kern="1200" smtClean="0">
                <a:solidFill>
                  <a:srgbClr val="464646"/>
                </a:solidFill>
                <a:ea typeface=""/>
              </a:rPr>
              <a:pPr defTabSz="457189"/>
              <a:t>‹#›</a:t>
            </a:fld>
            <a:endParaRPr lang="en-US" kern="1200" dirty="0">
              <a:solidFill>
                <a:srgbClr val="464646"/>
              </a:solidFill>
              <a:ea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485500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47" r:id="rId2"/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  <p:sldLayoutId id="2147483957" r:id="rId12"/>
    <p:sldLayoutId id="2147483958" r:id="rId13"/>
    <p:sldLayoutId id="2147483959" r:id="rId14"/>
    <p:sldLayoutId id="2147483960" r:id="rId15"/>
    <p:sldLayoutId id="2147483961" r:id="rId16"/>
    <p:sldLayoutId id="2147483962" r:id="rId17"/>
    <p:sldLayoutId id="2147483963" r:id="rId18"/>
    <p:sldLayoutId id="2147483964" r:id="rId19"/>
    <p:sldLayoutId id="2147483965" r:id="rId20"/>
    <p:sldLayoutId id="2147483966" r:id="rId21"/>
    <p:sldLayoutId id="2147483967" r:id="rId22"/>
    <p:sldLayoutId id="2147483968" r:id="rId23"/>
  </p:sldLayoutIdLst>
  <p:timing>
    <p:tnLst>
      <p:par>
        <p:cTn id="1" dur="indefinite" restart="never" nodeType="tmRoot"/>
      </p:par>
    </p:tnLst>
  </p:timing>
  <p:hf hdr="0"/>
  <p:txStyles>
    <p:titleStyle>
      <a:lvl1pPr algn="l" defTabSz="457189" rtl="0" eaLnBrk="1" latinLnBrk="0" hangingPunct="1">
        <a:lnSpc>
          <a:spcPct val="100000"/>
        </a:lnSpc>
        <a:spcBef>
          <a:spcPct val="0"/>
        </a:spcBef>
        <a:buNone/>
        <a:defRPr sz="2000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189" rtl="0" eaLnBrk="1" latinLnBrk="0" hangingPunct="1">
        <a:spcBef>
          <a:spcPts val="1500"/>
        </a:spcBef>
        <a:buFont typeface="Arial"/>
        <a:buNone/>
        <a:defRPr sz="2000" kern="1200">
          <a:solidFill>
            <a:schemeClr val="bg1"/>
          </a:solidFill>
          <a:latin typeface="Arial"/>
          <a:ea typeface="+mn-ea"/>
          <a:cs typeface="Arial"/>
        </a:defRPr>
      </a:lvl1pPr>
      <a:lvl2pPr marL="173034" indent="-173034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Arial"/>
          <a:ea typeface="+mn-ea"/>
          <a:cs typeface="Arial"/>
        </a:defRPr>
      </a:lvl2pPr>
      <a:lvl3pPr marL="396865" indent="-17303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bg1"/>
          </a:solidFill>
          <a:latin typeface="Arial"/>
          <a:ea typeface="+mn-ea"/>
          <a:cs typeface="Arial"/>
        </a:defRPr>
      </a:lvl3pPr>
      <a:lvl4pPr marL="625460" indent="-168271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Arial"/>
          <a:ea typeface="+mn-ea"/>
          <a:cs typeface="Arial"/>
        </a:defRPr>
      </a:lvl4pPr>
      <a:lvl5pPr marL="803255" indent="-173034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/>
          </a:solidFill>
          <a:latin typeface="Arial"/>
          <a:ea typeface="+mn-ea"/>
          <a:cs typeface="Arial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4869657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kern="1200">
              <a:solidFill>
                <a:prstClr val="black">
                  <a:tint val="75000"/>
                </a:prstClr>
              </a:solidFill>
              <a:ea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040321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3" r:id="rId1"/>
    <p:sldLayoutId id="2147484024" r:id="rId2"/>
    <p:sldLayoutId id="2147484025" r:id="rId3"/>
    <p:sldLayoutId id="2147484026" r:id="rId4"/>
    <p:sldLayoutId id="2147484027" r:id="rId5"/>
    <p:sldLayoutId id="2147484028" r:id="rId6"/>
    <p:sldLayoutId id="2147484029" r:id="rId7"/>
    <p:sldLayoutId id="2147484030" r:id="rId8"/>
    <p:sldLayoutId id="2147484031" r:id="rId9"/>
    <p:sldLayoutId id="2147484032" r:id="rId10"/>
    <p:sldLayoutId id="2147484033" r:id="rId11"/>
    <p:sldLayoutId id="2147484034" r:id="rId12"/>
    <p:sldLayoutId id="2147484035" r:id="rId13"/>
    <p:sldLayoutId id="2147484036" r:id="rId14"/>
    <p:sldLayoutId id="2147484037" r:id="rId15"/>
    <p:sldLayoutId id="2147484038" r:id="rId16"/>
    <p:sldLayoutId id="2147484039" r:id="rId17"/>
    <p:sldLayoutId id="2147484040" r:id="rId18"/>
  </p:sldLayoutIdLst>
  <p:transition spd="med">
    <p:fade/>
  </p:transition>
  <p:timing>
    <p:tnLst>
      <p:par>
        <p:cTn id="1" dur="indefinite" restart="never" nodeType="tmRoot"/>
      </p:par>
    </p:tnLst>
  </p:timing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400" b="1" spc="-30">
          <a:solidFill>
            <a:schemeClr val="tx1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spc="-3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spc="-3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 spc="-3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100" spc="-3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100" spc="-3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tiff"/><Relationship Id="rId3" Type="http://schemas.openxmlformats.org/officeDocument/2006/relationships/image" Target="../media/image3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tiff"/><Relationship Id="rId3" Type="http://schemas.openxmlformats.org/officeDocument/2006/relationships/image" Target="../media/image36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4" Type="http://schemas.openxmlformats.org/officeDocument/2006/relationships/image" Target="../media/image38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stackalytics.com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stackalytics.com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indigo-dc/tosca-types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stack.org/videos/video/cern-and-science-clouds-in-europe-with-tosca-openstack-heat-and-the-heat-translator" TargetMode="External"/><Relationship Id="rId4" Type="http://schemas.openxmlformats.org/officeDocument/2006/relationships/image" Target="../media/image39.jpg"/><Relationship Id="rId5" Type="http://schemas.openxmlformats.org/officeDocument/2006/relationships/image" Target="../media/image40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stack.org/videos/barcelona-2016/scaling-science-clouds-in-europe-with-tosca-and-heat-translator" TargetMode="External"/><Relationship Id="rId4" Type="http://schemas.openxmlformats.org/officeDocument/2006/relationships/image" Target="../media/image41.JPG"/><Relationship Id="rId5" Type="http://schemas.openxmlformats.org/officeDocument/2006/relationships/image" Target="../media/image42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3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4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5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cloud-computing/bluemix/" TargetMode="External"/><Relationship Id="rId4" Type="http://schemas.openxmlformats.org/officeDocument/2006/relationships/image" Target="../media/image46.tiff"/><Relationship Id="rId5" Type="http://schemas.openxmlformats.org/officeDocument/2006/relationships/image" Target="../media/image47.tiff"/><Relationship Id="rId6" Type="http://schemas.openxmlformats.org/officeDocument/2006/relationships/image" Target="../media/image48.tiff"/><Relationship Id="rId7" Type="http://schemas.openxmlformats.org/officeDocument/2006/relationships/image" Target="../media/image49.tiff"/><Relationship Id="rId8" Type="http://schemas.openxmlformats.org/officeDocument/2006/relationships/image" Target="../media/image50.tiff"/><Relationship Id="rId9" Type="http://schemas.openxmlformats.org/officeDocument/2006/relationships/image" Target="../media/image51.tiff"/><Relationship Id="rId10" Type="http://schemas.openxmlformats.org/officeDocument/2006/relationships/image" Target="../media/image52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stack.org/" TargetMode="External"/><Relationship Id="rId4" Type="http://schemas.openxmlformats.org/officeDocument/2006/relationships/hyperlink" Target="https://www.oasis-open.org/committees/tc_home.php?wg_abbrev=tosca" TargetMode="External"/><Relationship Id="rId5" Type="http://schemas.openxmlformats.org/officeDocument/2006/relationships/hyperlink" Target="https://github.com/openstack/tosca-parser" TargetMode="External"/><Relationship Id="rId6" Type="http://schemas.openxmlformats.org/officeDocument/2006/relationships/hyperlink" Target="https://pypi.python.org/pypi/tosca-parser" TargetMode="External"/><Relationship Id="rId7" Type="http://schemas.openxmlformats.org/officeDocument/2006/relationships/hyperlink" Target="https://github.com/openstack/heat-translator" TargetMode="External"/><Relationship Id="rId8" Type="http://schemas.openxmlformats.org/officeDocument/2006/relationships/hyperlink" Target="https://pypi.python.org/pypi/heat-translator" TargetMode="External"/><Relationship Id="rId9" Type="http://schemas.openxmlformats.org/officeDocument/2006/relationships/hyperlink" Target="https://www.ibm.com/cloud-computing/bluemix/" TargetMode="External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indigo-datacloud.eu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tiff"/><Relationship Id="rId4" Type="http://schemas.openxmlformats.org/officeDocument/2006/relationships/image" Target="../media/image55.tiff"/><Relationship Id="rId5" Type="http://schemas.openxmlformats.org/officeDocument/2006/relationships/image" Target="../media/image56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tiff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9" Type="http://schemas.openxmlformats.org/officeDocument/2006/relationships/image" Target="../media/image23.png"/><Relationship Id="rId10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stackalytics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stack.org/summit/boston-2017/open-source-days/" TargetMode="External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4" Type="http://schemas.openxmlformats.org/officeDocument/2006/relationships/image" Target="../media/image29.tiff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Shape 3491"/>
          <p:cNvSpPr/>
          <p:nvPr/>
        </p:nvSpPr>
        <p:spPr>
          <a:xfrm>
            <a:off x="614372" y="542937"/>
            <a:ext cx="4981200" cy="3983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38480" y="1800314"/>
            <a:ext cx="5047933" cy="760005"/>
          </a:xfrm>
        </p:spPr>
        <p:txBody>
          <a:bodyPr/>
          <a:lstStyle/>
          <a:p>
            <a:pPr algn="ctr"/>
            <a:r>
              <a:rPr lang="en-US" sz="1800" dirty="0" smtClean="0"/>
              <a:t>Project INDIGO and IBM Collaboration</a:t>
            </a:r>
            <a:endParaRPr lang="en-US" sz="1800" dirty="0"/>
          </a:p>
        </p:txBody>
      </p:sp>
      <p:sp>
        <p:nvSpPr>
          <p:cNvPr id="3492" name="Shape 3492"/>
          <p:cNvSpPr txBox="1">
            <a:spLocks noGrp="1"/>
          </p:cNvSpPr>
          <p:nvPr>
            <p:ph type="title"/>
          </p:nvPr>
        </p:nvSpPr>
        <p:spPr>
          <a:xfrm>
            <a:off x="407320" y="592689"/>
            <a:ext cx="5188251" cy="49316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/>
            <a:r>
              <a:rPr lang="en-US" sz="2400" b="1" dirty="0"/>
              <a:t>INDIGO </a:t>
            </a:r>
            <a:r>
              <a:rPr lang="en-US" sz="2400" b="1" dirty="0" smtClean="0"/>
              <a:t>Contribution </a:t>
            </a:r>
            <a:r>
              <a:rPr lang="en-US" sz="2400" b="1" dirty="0"/>
              <a:t>to Open Initiatives: the case for OpenStack</a:t>
            </a:r>
          </a:p>
        </p:txBody>
      </p:sp>
      <p:sp>
        <p:nvSpPr>
          <p:cNvPr id="3" name="Rectangle 2"/>
          <p:cNvSpPr/>
          <p:nvPr/>
        </p:nvSpPr>
        <p:spPr>
          <a:xfrm>
            <a:off x="784685" y="2960365"/>
            <a:ext cx="4801728" cy="17174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6000"/>
              </a:lnSpc>
            </a:pPr>
            <a:r>
              <a:rPr lang="en-US" altLang="en-US" sz="1800" b="1" dirty="0" smtClean="0">
                <a:solidFill>
                  <a:schemeClr val="accent1">
                    <a:lumMod val="50000"/>
                  </a:schemeClr>
                </a:solidFill>
              </a:rPr>
              <a:t>Sahdev P. Zala</a:t>
            </a:r>
            <a:r>
              <a:rPr lang="en-US" altLang="en-US" sz="1800" b="1" dirty="0">
                <a:solidFill>
                  <a:schemeClr val="accent1">
                    <a:lumMod val="50000"/>
                  </a:schemeClr>
                </a:solidFill>
              </a:rPr>
              <a:t/>
            </a:r>
            <a:br>
              <a:rPr lang="en-US" altLang="en-US" sz="1800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altLang="en-US" b="1" dirty="0" smtClean="0">
                <a:solidFill>
                  <a:schemeClr val="accent1">
                    <a:lumMod val="50000"/>
                  </a:schemeClr>
                </a:solidFill>
              </a:rPr>
              <a:t>Advisory Software Engineer, IBM</a:t>
            </a:r>
          </a:p>
          <a:p>
            <a:pPr>
              <a:lnSpc>
                <a:spcPct val="96000"/>
              </a:lnSpc>
            </a:pPr>
            <a:r>
              <a:rPr lang="en-US" altLang="en-US" b="1" dirty="0" smtClean="0">
                <a:solidFill>
                  <a:schemeClr val="accent1">
                    <a:lumMod val="50000"/>
                  </a:schemeClr>
                </a:solidFill>
              </a:rPr>
              <a:t>Founding PTL and Core Reviewer, </a:t>
            </a:r>
          </a:p>
          <a:p>
            <a:pPr>
              <a:lnSpc>
                <a:spcPct val="96000"/>
              </a:lnSpc>
            </a:pPr>
            <a:r>
              <a:rPr lang="en-US" altLang="en-US" b="1" dirty="0" smtClean="0">
                <a:solidFill>
                  <a:schemeClr val="accent1">
                    <a:lumMod val="50000"/>
                  </a:schemeClr>
                </a:solidFill>
              </a:rPr>
              <a:t>OpenStack Heat Translator and TOSCA Parser</a:t>
            </a:r>
          </a:p>
          <a:p>
            <a:pPr>
              <a:lnSpc>
                <a:spcPct val="96000"/>
              </a:lnSpc>
            </a:pPr>
            <a:r>
              <a:rPr lang="en-US" altLang="en-US" b="1" dirty="0">
                <a:solidFill>
                  <a:schemeClr val="accent1">
                    <a:lumMod val="50000"/>
                  </a:schemeClr>
                </a:solidFill>
              </a:rPr>
              <a:t>TOSCA TC </a:t>
            </a:r>
            <a:r>
              <a:rPr lang="en-US" altLang="en-US" b="1" dirty="0" smtClean="0">
                <a:solidFill>
                  <a:schemeClr val="accent1">
                    <a:lumMod val="50000"/>
                  </a:schemeClr>
                </a:solidFill>
              </a:rPr>
              <a:t>Member</a:t>
            </a:r>
          </a:p>
          <a:p>
            <a:pPr>
              <a:lnSpc>
                <a:spcPct val="96000"/>
              </a:lnSpc>
            </a:pPr>
            <a:r>
              <a:rPr lang="en-US" altLang="en-US" b="1" dirty="0" smtClean="0">
                <a:solidFill>
                  <a:schemeClr val="accent1">
                    <a:lumMod val="50000"/>
                  </a:schemeClr>
                </a:solidFill>
              </a:rPr>
              <a:t>Kubernetes Contributor</a:t>
            </a:r>
          </a:p>
          <a:p>
            <a:pPr>
              <a:lnSpc>
                <a:spcPct val="96000"/>
              </a:lnSpc>
            </a:pPr>
            <a:endParaRPr lang="en-US" altLang="en-US" sz="1800" b="1" dirty="0">
              <a:solidFill>
                <a:srgbClr val="3399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TOSCA to Heat Orchestration Template (HOT)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446947"/>
            <a:ext cx="5102750" cy="33006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4320" y="1079049"/>
            <a:ext cx="2160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TOSCA</a:t>
            </a:r>
            <a:endParaRPr lang="en-US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056" y="1446947"/>
            <a:ext cx="3048727" cy="187849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08212" y="1079049"/>
            <a:ext cx="2160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HOT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508056" y="4008903"/>
            <a:ext cx="27662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>
                <a:solidFill>
                  <a:schemeClr val="accent5"/>
                </a:solidFill>
              </a:rPr>
              <a:t>Note</a:t>
            </a:r>
            <a:r>
              <a:rPr lang="en-US" dirty="0" smtClean="0">
                <a:solidFill>
                  <a:schemeClr val="accent5"/>
                </a:solidFill>
              </a:rPr>
              <a:t>: constraint based TOSCA host and os selection vs Heat’s flavor and image values</a:t>
            </a:r>
          </a:p>
        </p:txBody>
      </p:sp>
    </p:spTree>
    <p:extLst>
      <p:ext uri="{BB962C8B-B14F-4D97-AF65-F5344CB8AC3E}">
        <p14:creationId xmlns:p14="http://schemas.microsoft.com/office/powerpoint/2010/main" val="33579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TOSCA OpenStack Integration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145985"/>
            <a:ext cx="6852037" cy="352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53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TOSCA Ecosystem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69618"/>
            <a:ext cx="8382000" cy="3263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9848" y="3794337"/>
            <a:ext cx="2131943" cy="110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78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INDIGO DataCloud and IBM Collaboration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592" y="1009680"/>
            <a:ext cx="4333408" cy="3667251"/>
          </a:xfrm>
          <a:prstGeom prst="rect">
            <a:avLst/>
          </a:prstGeo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en-US" sz="1400" dirty="0" smtClean="0"/>
              <a:t>Started via emails between Ricardo Rocha (CERN) and Sahdev Zala in 3Q 2015.</a:t>
            </a:r>
          </a:p>
          <a:p>
            <a:pPr lvl="0">
              <a:spcBef>
                <a:spcPts val="0"/>
              </a:spcBef>
            </a:pPr>
            <a:r>
              <a:rPr lang="en-US" sz="1400" dirty="0" smtClean="0"/>
              <a:t>Matured after the OpenStack Tokyo Summit October 2015 with initial stakeholders Ricardo, Sahdev, Brad Topol and Matt Rutkowski. </a:t>
            </a:r>
          </a:p>
          <a:p>
            <a:pPr lvl="0">
              <a:spcBef>
                <a:spcPts val="0"/>
              </a:spcBef>
            </a:pPr>
            <a:r>
              <a:rPr lang="en-US" sz="1400" dirty="0" smtClean="0"/>
              <a:t>Development contribution started by INDIGO team right after the OpenStack Tokyo Summit.</a:t>
            </a:r>
          </a:p>
          <a:p>
            <a:pPr lvl="0">
              <a:spcBef>
                <a:spcPts val="0"/>
              </a:spcBef>
            </a:pPr>
            <a:r>
              <a:rPr lang="en-US" sz="1400" dirty="0" smtClean="0"/>
              <a:t>Helping and reviewing INDIGO commits were high priority for me as PTL of TOSCA projects.</a:t>
            </a:r>
          </a:p>
          <a:p>
            <a:pPr lvl="0">
              <a:spcBef>
                <a:spcPts val="0"/>
              </a:spcBef>
            </a:pPr>
            <a:r>
              <a:rPr lang="en-US" sz="1400" dirty="0" smtClean="0"/>
              <a:t>Austin and Barcelona Summit joint sessions.</a:t>
            </a:r>
          </a:p>
          <a:p>
            <a:pPr lvl="0">
              <a:spcBef>
                <a:spcPts val="0"/>
              </a:spcBef>
            </a:pPr>
            <a:r>
              <a:rPr lang="en-US" sz="1400" dirty="0" smtClean="0"/>
              <a:t>Paper submission co-authored by INDIGO team members and IBM.</a:t>
            </a:r>
          </a:p>
          <a:p>
            <a:pPr lvl="0">
              <a:spcBef>
                <a:spcPts val="0"/>
              </a:spcBef>
            </a:pPr>
            <a:endParaRPr lang="en-US" sz="1400" dirty="0" smtClean="0"/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endParaRPr lang="en-US" sz="1400" dirty="0"/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endParaRPr lang="en-US" sz="1400" dirty="0" smtClean="0"/>
          </a:p>
          <a:p>
            <a:pPr lvl="1">
              <a:spcBef>
                <a:spcPts val="0"/>
              </a:spcBef>
            </a:pPr>
            <a:endParaRPr lang="en-US" sz="1400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2154" y="2954254"/>
            <a:ext cx="3126960" cy="17226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2154" y="1009680"/>
            <a:ext cx="3126960" cy="19445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8740" y="4210127"/>
            <a:ext cx="2295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Made </a:t>
            </a:r>
            <a:r>
              <a:rPr lang="en-US" b="1" smtClean="0">
                <a:solidFill>
                  <a:srgbClr val="0070C0"/>
                </a:solidFill>
              </a:rPr>
              <a:t>OpenStack Better.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34452" y="4210127"/>
            <a:ext cx="22925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Added value </a:t>
            </a:r>
            <a:r>
              <a:rPr lang="en-US" b="1" smtClean="0">
                <a:solidFill>
                  <a:srgbClr val="0070C0"/>
                </a:solidFill>
              </a:rPr>
              <a:t>to INDIGO.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98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>
                <a:solidFill>
                  <a:schemeClr val="accent6"/>
                </a:solidFill>
              </a:rPr>
              <a:t>INDIGO Contribution: TOSCA OpenStack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en-US" sz="1600" dirty="0" smtClean="0"/>
              <a:t>Core reviewers in Heat Translator and TOSCA Parser</a:t>
            </a:r>
          </a:p>
          <a:p>
            <a:pPr lvl="0">
              <a:spcBef>
                <a:spcPts val="0"/>
              </a:spcBef>
            </a:pPr>
            <a:r>
              <a:rPr lang="en-US" sz="1600" dirty="0" smtClean="0"/>
              <a:t>#2 committer in TOSCA Parser with 39 commits</a:t>
            </a:r>
          </a:p>
          <a:p>
            <a:pPr lvl="0">
              <a:spcBef>
                <a:spcPts val="0"/>
              </a:spcBef>
            </a:pPr>
            <a:r>
              <a:rPr lang="en-US" sz="1600" dirty="0" smtClean="0"/>
              <a:t>#3 committer in Heat Translator with more than 20 commits </a:t>
            </a:r>
          </a:p>
          <a:p>
            <a:pPr lvl="0">
              <a:spcBef>
                <a:spcPts val="0"/>
              </a:spcBef>
            </a:pPr>
            <a:r>
              <a:rPr lang="en-US" sz="1600" dirty="0" smtClean="0"/>
              <a:t>Improved both projects with new requirements and reporting new bugs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sz="1400" b="1" dirty="0" smtClean="0"/>
              <a:t>UPV</a:t>
            </a:r>
            <a:r>
              <a:rPr lang="en-US" sz="1400" dirty="0" smtClean="0"/>
              <a:t> (Miguel Caballer</a:t>
            </a:r>
            <a:r>
              <a:rPr lang="en-US" sz="1400" dirty="0"/>
              <a:t>)</a:t>
            </a:r>
            <a:r>
              <a:rPr lang="en-US" sz="1400" dirty="0" smtClean="0"/>
              <a:t> has reported and worked on more than 30 bugs/features enhancements in the TOSCA Parser during the last three OpenStack release cycles.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sz="1400" b="1" dirty="0" smtClean="0"/>
              <a:t>CSIC</a:t>
            </a:r>
            <a:r>
              <a:rPr lang="en-US" sz="1400" dirty="0" smtClean="0"/>
              <a:t> </a:t>
            </a:r>
            <a:r>
              <a:rPr lang="en-US" sz="1400" dirty="0"/>
              <a:t>(Alvaro Lopez Garcia) </a:t>
            </a:r>
            <a:r>
              <a:rPr lang="en-US" sz="1400" dirty="0" smtClean="0"/>
              <a:t>provided support for Keystone authentication and built-in Python parsing support for command line arguments in Heat Translator. 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sz="1400" b="1" dirty="0" smtClean="0"/>
              <a:t>CERN</a:t>
            </a:r>
            <a:r>
              <a:rPr lang="en-US" sz="1400" dirty="0" smtClean="0"/>
              <a:t> (Mathieu Velten) has reported and worked on more than 20 bugs/features in the Heat Translator during the last three OpenStack release cycle</a:t>
            </a:r>
            <a:r>
              <a:rPr lang="en-US" sz="1400" dirty="0" smtClean="0"/>
              <a:t>. Ansible support in Heat Translator.</a:t>
            </a:r>
            <a:endParaRPr lang="en-US" sz="1400" dirty="0" smtClean="0"/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endParaRPr lang="en-US" sz="1200" dirty="0" smtClean="0"/>
          </a:p>
          <a:p>
            <a:pPr>
              <a:lnSpc>
                <a:spcPct val="100000"/>
              </a:lnSpc>
              <a:buNone/>
            </a:pPr>
            <a:r>
              <a:rPr lang="en-US" sz="1400" b="1" dirty="0" smtClean="0"/>
              <a:t>Source </a:t>
            </a:r>
            <a:r>
              <a:rPr lang="en-US" sz="1400" b="1" dirty="0" smtClean="0">
                <a:hlinkClick r:id="rId3"/>
              </a:rPr>
              <a:t>http://stackalytics.com/</a:t>
            </a:r>
            <a:endParaRPr 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20190375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accent6"/>
                </a:solidFill>
              </a:rPr>
              <a:t>IBM </a:t>
            </a:r>
            <a:r>
              <a:rPr lang="en-US" sz="2400" dirty="0" smtClean="0">
                <a:solidFill>
                  <a:schemeClr val="accent6"/>
                </a:solidFill>
              </a:rPr>
              <a:t>Contribution: TOSCA OpenStack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en-US" sz="1600" dirty="0" smtClean="0"/>
              <a:t>Founded OpenStack Heat Translator and TOSCA Parser projects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sz="1400" dirty="0" smtClean="0"/>
              <a:t>Both are projects under main Heat orchestration program</a:t>
            </a:r>
          </a:p>
          <a:p>
            <a:pPr lvl="0">
              <a:spcBef>
                <a:spcPts val="0"/>
              </a:spcBef>
            </a:pPr>
            <a:r>
              <a:rPr lang="en-US" sz="1600" dirty="0" smtClean="0"/>
              <a:t>IBM ranked #1 contributor to Heat Translator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sz="1400" dirty="0"/>
              <a:t>M</a:t>
            </a:r>
            <a:r>
              <a:rPr lang="en-US" sz="1400" dirty="0" smtClean="0"/>
              <a:t>ore than 750 reviews, 225 commits and 35,000 LOC</a:t>
            </a:r>
          </a:p>
          <a:p>
            <a:pPr lvl="0">
              <a:spcBef>
                <a:spcPts val="0"/>
              </a:spcBef>
            </a:pPr>
            <a:r>
              <a:rPr lang="en-US" sz="1600" dirty="0" smtClean="0"/>
              <a:t>IBM </a:t>
            </a:r>
            <a:r>
              <a:rPr lang="en-US" sz="1600" dirty="0"/>
              <a:t>ranked #1 </a:t>
            </a:r>
            <a:r>
              <a:rPr lang="en-US" sz="1600" dirty="0" smtClean="0"/>
              <a:t>contributor to TOSCA Parser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sz="1400" dirty="0"/>
              <a:t>M</a:t>
            </a:r>
            <a:r>
              <a:rPr lang="en-US" sz="1400" dirty="0" smtClean="0"/>
              <a:t>ore than 330 reviews, 95 commits and 16,000 LOC</a:t>
            </a:r>
          </a:p>
          <a:p>
            <a:pPr lvl="0">
              <a:spcBef>
                <a:spcPts val="0"/>
              </a:spcBef>
            </a:pPr>
            <a:r>
              <a:rPr lang="en-US" sz="1600" dirty="0" smtClean="0"/>
              <a:t>Provided overall leadership and project management for almost 3 years</a:t>
            </a:r>
          </a:p>
          <a:p>
            <a:pPr lvl="0">
              <a:spcBef>
                <a:spcPts val="0"/>
              </a:spcBef>
            </a:pPr>
            <a:endParaRPr lang="en-US" sz="1600" dirty="0" smtClean="0"/>
          </a:p>
          <a:p>
            <a:pPr>
              <a:lnSpc>
                <a:spcPct val="100000"/>
              </a:lnSpc>
              <a:buNone/>
            </a:pPr>
            <a:r>
              <a:rPr lang="en-US" sz="1400" b="1" dirty="0" smtClean="0"/>
              <a:t>Source </a:t>
            </a:r>
            <a:r>
              <a:rPr lang="en-US" sz="1400" b="1" dirty="0" smtClean="0">
                <a:hlinkClick r:id="rId3"/>
              </a:rPr>
              <a:t>http://stackalytics.com/</a:t>
            </a:r>
            <a:endParaRPr 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3014991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How </a:t>
            </a:r>
            <a:r>
              <a:rPr lang="en" dirty="0" smtClean="0"/>
              <a:t>INDIGO</a:t>
            </a:r>
            <a:r>
              <a:rPr lang="en-US" dirty="0"/>
              <a:t> </a:t>
            </a:r>
            <a:r>
              <a:rPr lang="en" dirty="0" smtClean="0"/>
              <a:t>DataCloud </a:t>
            </a:r>
            <a:r>
              <a:rPr lang="en" dirty="0"/>
              <a:t>Leverages TOSCA?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 smtClean="0"/>
              <a:t>INDIGO creates new custom types covering it’s various use cases</a:t>
            </a:r>
          </a:p>
          <a:p>
            <a:pPr marL="514350" lvl="1" indent="-171450">
              <a:buFont typeface="Arial" charset="0"/>
              <a:buChar char="•"/>
            </a:pPr>
            <a:r>
              <a:rPr lang="en-US" dirty="0" smtClean="0"/>
              <a:t>Extends the TOSCA Simple Profile in YAML</a:t>
            </a:r>
          </a:p>
          <a:p>
            <a:pPr marL="514350" lvl="1" indent="-171450">
              <a:buFont typeface="Arial" charset="0"/>
              <a:buChar char="•"/>
            </a:pPr>
            <a:r>
              <a:rPr lang="en" u="sng" dirty="0">
                <a:solidFill>
                  <a:schemeClr val="hlink"/>
                </a:solidFill>
                <a:hlinkClick r:id="rId2"/>
              </a:rPr>
              <a:t>https://github.com/indigo-dc/tosca-types</a:t>
            </a:r>
            <a:r>
              <a:rPr lang="en" dirty="0"/>
              <a:t> </a:t>
            </a:r>
            <a:endParaRPr lang="en-US" sz="1400" dirty="0" smtClean="0"/>
          </a:p>
          <a:p>
            <a:pPr marL="0" lvl="0" indent="0">
              <a:spcBef>
                <a:spcPts val="0"/>
              </a:spcBef>
              <a:buNone/>
            </a:pPr>
            <a:endParaRPr lang="en-US" sz="1400" dirty="0" smtClean="0"/>
          </a:p>
          <a:p>
            <a:pPr marL="0" lvl="0" indent="0">
              <a:spcBef>
                <a:spcPts val="0"/>
              </a:spcBef>
              <a:buNone/>
            </a:pPr>
            <a:r>
              <a:rPr lang="en" sz="1400" dirty="0" smtClean="0"/>
              <a:t>Some </a:t>
            </a:r>
            <a:r>
              <a:rPr lang="en" sz="1400" dirty="0"/>
              <a:t>examples:</a:t>
            </a:r>
          </a:p>
          <a:p>
            <a:pPr marL="457200" lvl="0" indent="-228600">
              <a:spcBef>
                <a:spcPts val="0"/>
              </a:spcBef>
            </a:pPr>
            <a:r>
              <a:rPr lang="en" sz="1400" dirty="0" smtClean="0"/>
              <a:t>Apache </a:t>
            </a:r>
            <a:r>
              <a:rPr lang="en" sz="1400" dirty="0"/>
              <a:t>Mesos cluster deployment (infrastructure</a:t>
            </a:r>
            <a:r>
              <a:rPr lang="en" sz="1400" dirty="0" smtClean="0"/>
              <a:t>)</a:t>
            </a:r>
            <a:endParaRPr lang="en-US" sz="1400" dirty="0" smtClean="0"/>
          </a:p>
          <a:p>
            <a:pPr marL="457200" lvl="0" indent="-228600">
              <a:spcBef>
                <a:spcPts val="0"/>
              </a:spcBef>
            </a:pPr>
            <a:r>
              <a:rPr lang="en-US" sz="1400" dirty="0" smtClean="0"/>
              <a:t>Elastic cluster for batch processing (infrastructure)	</a:t>
            </a:r>
          </a:p>
          <a:p>
            <a:pPr marL="971550" lvl="1" indent="-285750">
              <a:spcBef>
                <a:spcPts val="0"/>
              </a:spcBef>
              <a:buFont typeface="Arial" charset="0"/>
              <a:buChar char="•"/>
            </a:pPr>
            <a:r>
              <a:rPr lang="en" sz="1400" dirty="0" smtClean="0"/>
              <a:t>Supported </a:t>
            </a:r>
            <a:r>
              <a:rPr lang="en" sz="1400" dirty="0"/>
              <a:t>systems: Slurm (official), Torque, </a:t>
            </a:r>
            <a:r>
              <a:rPr lang="en" sz="1400" dirty="0" smtClean="0"/>
              <a:t>HTCondor</a:t>
            </a:r>
            <a:endParaRPr lang="en" sz="1400" dirty="0"/>
          </a:p>
          <a:p>
            <a:pPr marL="457200" lvl="0" indent="-228600">
              <a:spcBef>
                <a:spcPts val="0"/>
              </a:spcBef>
            </a:pPr>
            <a:r>
              <a:rPr lang="en" sz="1400" dirty="0"/>
              <a:t>Galaxy portal (end user)</a:t>
            </a:r>
          </a:p>
          <a:p>
            <a:pPr marL="971550" lvl="1" indent="-285750">
              <a:spcBef>
                <a:spcPts val="0"/>
              </a:spcBef>
              <a:buFont typeface="Arial" charset="0"/>
              <a:buChar char="•"/>
            </a:pPr>
            <a:r>
              <a:rPr lang="en" sz="1400" dirty="0"/>
              <a:t>Data intensive application for biomedical research</a:t>
            </a:r>
          </a:p>
          <a:p>
            <a:pPr marL="457200" lvl="0" indent="-228600">
              <a:spcBef>
                <a:spcPts val="0"/>
              </a:spcBef>
            </a:pPr>
            <a:r>
              <a:rPr lang="en" sz="1400" dirty="0" smtClean="0"/>
              <a:t>INDIGO</a:t>
            </a:r>
            <a:r>
              <a:rPr lang="en-US" sz="1400" dirty="0" smtClean="0"/>
              <a:t> </a:t>
            </a:r>
            <a:r>
              <a:rPr lang="en" sz="1400" dirty="0" smtClean="0"/>
              <a:t>Datacloud </a:t>
            </a:r>
            <a:r>
              <a:rPr lang="en" sz="1400" dirty="0"/>
              <a:t>specific jobs (infrastructure / end user)</a:t>
            </a:r>
          </a:p>
          <a:p>
            <a:pPr marL="971550" lvl="1" indent="-285750">
              <a:spcBef>
                <a:spcPts val="0"/>
              </a:spcBef>
              <a:buFont typeface="Arial" charset="0"/>
              <a:buChar char="•"/>
            </a:pPr>
            <a:r>
              <a:rPr lang="en" sz="1400" dirty="0"/>
              <a:t>Package and deploy applications in Docker containers, on </a:t>
            </a:r>
            <a:r>
              <a:rPr lang="en" sz="1400" dirty="0" smtClean="0"/>
              <a:t>Mesos/Marathon/</a:t>
            </a:r>
            <a:r>
              <a:rPr lang="en" sz="1400" dirty="0" err="1" smtClean="0"/>
              <a:t>Chronos</a:t>
            </a:r>
            <a:endParaRPr lang="en-US" sz="1400" dirty="0"/>
          </a:p>
          <a:p>
            <a:pPr marL="914400" lvl="1" indent="-228600">
              <a:spcBef>
                <a:spcPts val="0"/>
              </a:spcBef>
            </a:pPr>
            <a:endParaRPr lang="en" sz="1400" dirty="0"/>
          </a:p>
        </p:txBody>
      </p:sp>
    </p:spTree>
    <p:extLst>
      <p:ext uri="{BB962C8B-B14F-4D97-AF65-F5344CB8AC3E}">
        <p14:creationId xmlns:p14="http://schemas.microsoft.com/office/powerpoint/2010/main" val="210063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OpenStack Summit Fun </a:t>
            </a:r>
            <a:r>
              <a:rPr lang="en-US" dirty="0"/>
              <a:t>F</a:t>
            </a:r>
            <a:r>
              <a:rPr lang="en-US" dirty="0" smtClean="0"/>
              <a:t>acts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OpenStack summit in last three </a:t>
            </a:r>
            <a:r>
              <a:rPr lang="mr-IN" dirty="0" smtClean="0"/>
              <a:t>–</a:t>
            </a:r>
            <a:r>
              <a:rPr lang="en-US" dirty="0" smtClean="0"/>
              <a:t> four years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000" dirty="0" smtClean="0"/>
              <a:t>Attended by over 5000 participants (~7000 in Austin 2017)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000" dirty="0" smtClean="0"/>
              <a:t>Represented by over 700 companies (936 in Barcelona 2017)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000" dirty="0"/>
              <a:t>F</a:t>
            </a:r>
            <a:r>
              <a:rPr lang="en-US" sz="2000" dirty="0" smtClean="0"/>
              <a:t>rom over 60 countries (69 in Barcelona summit 2017)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000" dirty="0" smtClean="0"/>
              <a:t>Hundreds of sessions with triple the submissions </a:t>
            </a:r>
            <a:r>
              <a:rPr lang="en-US" sz="1800" dirty="0" smtClean="0"/>
              <a:t>(500+ in Barcelona)</a:t>
            </a:r>
          </a:p>
          <a:p>
            <a:pPr marL="904874" lvl="2" indent="-285750">
              <a:buFont typeface="Arial" charset="0"/>
              <a:buChar char="•"/>
            </a:pPr>
            <a:r>
              <a:rPr lang="en-US" sz="1800" dirty="0" smtClean="0"/>
              <a:t>Having session accepted at the summit is a BIG thing</a:t>
            </a:r>
          </a:p>
          <a:p>
            <a:pPr marL="628650" lvl="1" indent="-285750">
              <a:buFont typeface="Arial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2220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>
                <a:solidFill>
                  <a:schemeClr val="accent6"/>
                </a:solidFill>
              </a:rPr>
              <a:t>OpenStack Austin Summit March 2017 Speaking Session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en-US" sz="1400" dirty="0" smtClean="0"/>
              <a:t>Title: </a:t>
            </a:r>
            <a:r>
              <a:rPr lang="en-US" sz="1400" dirty="0"/>
              <a:t>CERN and Science Clouds in Europe with TOSCA, OpenStack Heat and the Heat Translator</a:t>
            </a:r>
            <a:endParaRPr lang="en-US" sz="1400" dirty="0" smtClean="0"/>
          </a:p>
          <a:p>
            <a:pPr lvl="0">
              <a:spcBef>
                <a:spcPts val="0"/>
              </a:spcBef>
            </a:pPr>
            <a:r>
              <a:rPr lang="en-US" sz="1400" dirty="0" smtClean="0"/>
              <a:t>Speakers: </a:t>
            </a:r>
          </a:p>
          <a:p>
            <a:pPr marL="514350" lvl="1" indent="-171450">
              <a:spcBef>
                <a:spcPts val="0"/>
              </a:spcBef>
              <a:buFont typeface="Arial" charset="0"/>
              <a:buChar char="•"/>
            </a:pPr>
            <a:r>
              <a:rPr lang="en-US" sz="1400" dirty="0" smtClean="0"/>
              <a:t>Ricardo Rocha and Mathieu Velten (</a:t>
            </a:r>
            <a:r>
              <a:rPr lang="en-US" sz="1400" b="1" dirty="0" smtClean="0"/>
              <a:t>CERN</a:t>
            </a:r>
            <a:r>
              <a:rPr lang="en-US" sz="1400" dirty="0" smtClean="0"/>
              <a:t>), Sahdev Zala, Matt Rutkowski and Brad Topol (</a:t>
            </a:r>
            <a:r>
              <a:rPr lang="en-US" sz="1400" b="1" dirty="0" smtClean="0"/>
              <a:t>IBM</a:t>
            </a:r>
            <a:r>
              <a:rPr lang="en-US" sz="1400" dirty="0" smtClean="0"/>
              <a:t>)</a:t>
            </a:r>
          </a:p>
          <a:p>
            <a:pPr>
              <a:spcBef>
                <a:spcPts val="0"/>
              </a:spcBef>
            </a:pPr>
            <a:r>
              <a:rPr lang="en-US" sz="1400" dirty="0" smtClean="0"/>
              <a:t>Great crowd. We demonstrated a basic use case. Updates on the TOSCA projects.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400" dirty="0" smtClean="0"/>
              <a:t>URL: </a:t>
            </a:r>
            <a:r>
              <a:rPr lang="en-US" sz="1400" dirty="0">
                <a:hlinkClick r:id="rId3"/>
              </a:rPr>
              <a:t>https://www.openstack.org/videos/video/cern-and-science-clouds-in-europe-with-tosca-openstack-heat-and-the-heat-translator</a:t>
            </a:r>
          </a:p>
          <a:p>
            <a:pPr lvl="0">
              <a:spcBef>
                <a:spcPts val="0"/>
              </a:spcBef>
            </a:pPr>
            <a:endParaRPr lang="en-US" sz="1400" dirty="0" smtClean="0"/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endParaRPr lang="en-US" sz="1400" dirty="0" smtClean="0"/>
          </a:p>
          <a:p>
            <a:pPr lvl="1">
              <a:spcBef>
                <a:spcPts val="0"/>
              </a:spcBef>
            </a:pPr>
            <a:endParaRPr lang="en-US" sz="1400" b="1" dirty="0" smtClean="0"/>
          </a:p>
        </p:txBody>
      </p:sp>
      <p:grpSp>
        <p:nvGrpSpPr>
          <p:cNvPr id="6" name="Group 5"/>
          <p:cNvGrpSpPr/>
          <p:nvPr/>
        </p:nvGrpSpPr>
        <p:grpSpPr>
          <a:xfrm>
            <a:off x="612949" y="2723321"/>
            <a:ext cx="7706103" cy="1902963"/>
            <a:chOff x="612949" y="2461847"/>
            <a:chExt cx="7727183" cy="216443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2949" y="2461847"/>
              <a:ext cx="3557118" cy="216443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70067" y="2461847"/>
              <a:ext cx="4170065" cy="2164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70946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200" dirty="0" smtClean="0">
                <a:solidFill>
                  <a:schemeClr val="accent6"/>
                </a:solidFill>
              </a:rPr>
              <a:t>OpenStack Barcelona Summit Oct 2017 Speaking Session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en-US" sz="1400" dirty="0" smtClean="0"/>
              <a:t>Title: </a:t>
            </a:r>
            <a:r>
              <a:rPr lang="en-US" sz="1400" dirty="0"/>
              <a:t>Scaling Science Clouds in Europe with TOSCA and Heat Translator</a:t>
            </a:r>
            <a:endParaRPr lang="en-US" sz="1400" dirty="0" smtClean="0"/>
          </a:p>
          <a:p>
            <a:pPr lvl="0">
              <a:spcBef>
                <a:spcPts val="0"/>
              </a:spcBef>
            </a:pPr>
            <a:r>
              <a:rPr lang="en-US" sz="1400" dirty="0" smtClean="0"/>
              <a:t>Speakers: </a:t>
            </a:r>
          </a:p>
          <a:p>
            <a:pPr marL="514350" lvl="1" indent="-171450">
              <a:spcBef>
                <a:spcPts val="0"/>
              </a:spcBef>
              <a:buFont typeface="Arial" charset="0"/>
              <a:buChar char="•"/>
            </a:pPr>
            <a:r>
              <a:rPr lang="en-US" sz="1400" dirty="0" smtClean="0"/>
              <a:t>Álvaro </a:t>
            </a:r>
            <a:r>
              <a:rPr lang="en-US" sz="1400" dirty="0"/>
              <a:t>López </a:t>
            </a:r>
            <a:r>
              <a:rPr lang="en-US" sz="1400" dirty="0" smtClean="0"/>
              <a:t>García (</a:t>
            </a:r>
            <a:r>
              <a:rPr lang="en-US" sz="1400" b="1" dirty="0" smtClean="0"/>
              <a:t>CSIC</a:t>
            </a:r>
            <a:r>
              <a:rPr lang="en-US" sz="1400" dirty="0" smtClean="0"/>
              <a:t>), Matheiu Velten (</a:t>
            </a:r>
            <a:r>
              <a:rPr lang="en-US" sz="1400" b="1" dirty="0" smtClean="0"/>
              <a:t>CERN</a:t>
            </a:r>
            <a:r>
              <a:rPr lang="en-US" sz="1400" dirty="0" smtClean="0"/>
              <a:t>), Miguel Caballer (</a:t>
            </a:r>
            <a:r>
              <a:rPr lang="en-US" sz="1400" b="1" dirty="0" smtClean="0"/>
              <a:t>UPV</a:t>
            </a:r>
            <a:r>
              <a:rPr lang="en-US" sz="1400" dirty="0" smtClean="0"/>
              <a:t>), Sahdev Zala (</a:t>
            </a:r>
            <a:r>
              <a:rPr lang="en-US" sz="1400" b="1" dirty="0" smtClean="0"/>
              <a:t>IBM</a:t>
            </a:r>
            <a:r>
              <a:rPr lang="en-US" sz="1400" dirty="0" smtClean="0"/>
              <a:t>)</a:t>
            </a:r>
          </a:p>
          <a:p>
            <a:pPr>
              <a:spcBef>
                <a:spcPts val="0"/>
              </a:spcBef>
            </a:pPr>
            <a:r>
              <a:rPr lang="en-US" sz="1400" dirty="0" smtClean="0"/>
              <a:t>Showcased INDIGO team contribution with advance usage. Updates on the TOSCA projects.</a:t>
            </a:r>
          </a:p>
          <a:p>
            <a:pPr>
              <a:spcBef>
                <a:spcPts val="0"/>
              </a:spcBef>
            </a:pPr>
            <a:r>
              <a:rPr lang="en-US" sz="1400" dirty="0" smtClean="0"/>
              <a:t>URL: </a:t>
            </a:r>
            <a:r>
              <a:rPr lang="en-US" sz="1400" dirty="0">
                <a:hlinkClick r:id="rId3"/>
              </a:rPr>
              <a:t>https://www.openstack.org/videos/barcelona-2016/scaling-science-clouds-in-europe-with-tosca-and-heat-translator</a:t>
            </a:r>
            <a:endParaRPr lang="en-US" sz="1400" dirty="0" smtClean="0"/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endParaRPr lang="en-US" sz="1400" dirty="0" smtClean="0"/>
          </a:p>
          <a:p>
            <a:pPr lvl="1">
              <a:spcBef>
                <a:spcPts val="0"/>
              </a:spcBef>
            </a:pPr>
            <a:endParaRPr lang="en-US" sz="1400" b="1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602901" y="2763078"/>
            <a:ext cx="7726090" cy="1869066"/>
            <a:chOff x="602901" y="2379231"/>
            <a:chExt cx="7998488" cy="225291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901" y="2379231"/>
              <a:ext cx="3697794" cy="225291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0695" y="2379231"/>
              <a:ext cx="4300694" cy="22529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60109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 </a:t>
            </a:r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en-US" sz="1600" dirty="0" smtClean="0"/>
              <a:t>Overview</a:t>
            </a:r>
            <a:endParaRPr lang="en-US" sz="1400" dirty="0" smtClean="0"/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INDIGO DataCloud and Orchestration Approach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OpenStack and IBM's </a:t>
            </a:r>
            <a:r>
              <a:rPr lang="en-US" dirty="0"/>
              <a:t>leadership </a:t>
            </a:r>
            <a:endParaRPr lang="en-US" dirty="0" smtClean="0"/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dirty="0"/>
              <a:t>TOSCA, </a:t>
            </a:r>
            <a:r>
              <a:rPr lang="en-US" dirty="0" smtClean="0"/>
              <a:t>Heat, Heat Translator and TOSCA Parser</a:t>
            </a:r>
          </a:p>
          <a:p>
            <a:pPr lvl="0">
              <a:spcBef>
                <a:spcPts val="0"/>
              </a:spcBef>
            </a:pPr>
            <a:r>
              <a:rPr lang="en-US" sz="1600" dirty="0" smtClean="0"/>
              <a:t>Collaborative </a:t>
            </a:r>
            <a:r>
              <a:rPr lang="en-US" sz="1600" dirty="0"/>
              <a:t>development </a:t>
            </a:r>
            <a:r>
              <a:rPr lang="en-US" sz="1600" dirty="0" smtClean="0"/>
              <a:t>success story</a:t>
            </a:r>
            <a:endParaRPr lang="en-US" sz="1600" dirty="0"/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INDIGO team contributes to various OpenStack projects 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INDIGO contribution and enhancement to the OpenStack TOSCA Projects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IBM contribution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How INDIGO DataCloud is leveraging the work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OpenStack Austin Summit and Barcelona Summit joint speaking sessions</a:t>
            </a:r>
          </a:p>
          <a:p>
            <a:pPr marL="628650" lvl="1" indent="-28575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Journal of Grid Computing paper</a:t>
            </a:r>
          </a:p>
          <a:p>
            <a:pPr lvl="0">
              <a:spcBef>
                <a:spcPts val="0"/>
              </a:spcBef>
            </a:pPr>
            <a:r>
              <a:rPr lang="en-US" sz="1600" dirty="0" smtClean="0"/>
              <a:t>IBM Bluemix </a:t>
            </a:r>
            <a:r>
              <a:rPr lang="mr-IN" sz="1600" dirty="0" smtClean="0"/>
              <a:t>–</a:t>
            </a:r>
            <a:r>
              <a:rPr lang="en-US" sz="1600" dirty="0" smtClean="0"/>
              <a:t> one minute overview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748878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Journal of Grid Computing </a:t>
            </a:r>
            <a:r>
              <a:rPr lang="en-US" dirty="0" smtClean="0"/>
              <a:t>Paper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8592" y="1009679"/>
            <a:ext cx="8498728" cy="3667251"/>
          </a:xfrm>
        </p:spPr>
        <p:txBody>
          <a:bodyPr/>
          <a:lstStyle/>
          <a:p>
            <a:r>
              <a:rPr lang="en-US" dirty="0" smtClean="0"/>
              <a:t>Submitted paper on the work titled, </a:t>
            </a:r>
            <a:r>
              <a:rPr lang="en-US" dirty="0"/>
              <a:t>Orchestrating complex application architectures in heterogeneous clouds </a:t>
            </a:r>
          </a:p>
          <a:p>
            <a:r>
              <a:rPr lang="en-US" dirty="0" smtClean="0"/>
              <a:t>Authors: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dirty="0"/>
              <a:t>Miguel Caballer, PhD </a:t>
            </a:r>
            <a:r>
              <a:rPr lang="en-US" dirty="0" smtClean="0"/>
              <a:t>(</a:t>
            </a:r>
            <a:r>
              <a:rPr lang="en-US" b="1" dirty="0" smtClean="0"/>
              <a:t>UPV</a:t>
            </a:r>
            <a:r>
              <a:rPr lang="en-US" dirty="0" smtClean="0"/>
              <a:t>)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dirty="0" smtClean="0"/>
              <a:t>Sahdev Zala, MSc (</a:t>
            </a:r>
            <a:r>
              <a:rPr lang="en-US" b="1" dirty="0" smtClean="0"/>
              <a:t>IBM</a:t>
            </a:r>
            <a:r>
              <a:rPr lang="en-US" dirty="0" smtClean="0"/>
              <a:t>)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dirty="0"/>
              <a:t>Alvaro Lopez Garcia, PhD </a:t>
            </a:r>
            <a:r>
              <a:rPr lang="en-US" dirty="0" smtClean="0"/>
              <a:t>(</a:t>
            </a:r>
            <a:r>
              <a:rPr lang="en-US" b="1" dirty="0" smtClean="0"/>
              <a:t>CSIC</a:t>
            </a:r>
            <a:r>
              <a:rPr lang="en-US" dirty="0" smtClean="0"/>
              <a:t>)</a:t>
            </a:r>
            <a:endParaRPr lang="en-US" dirty="0"/>
          </a:p>
          <a:p>
            <a:pPr marL="628650" lvl="1" indent="-285750">
              <a:buFont typeface="Arial" charset="0"/>
              <a:buChar char="•"/>
            </a:pPr>
            <a:r>
              <a:rPr lang="en-US" dirty="0"/>
              <a:t>Germán Moltó, PhD </a:t>
            </a:r>
            <a:r>
              <a:rPr lang="en-US" dirty="0" smtClean="0"/>
              <a:t>(</a:t>
            </a:r>
            <a:r>
              <a:rPr lang="en-US" b="1" dirty="0" smtClean="0"/>
              <a:t>UPV</a:t>
            </a:r>
            <a:r>
              <a:rPr lang="en-US" dirty="0" smtClean="0"/>
              <a:t>)</a:t>
            </a:r>
            <a:endParaRPr lang="en-US" dirty="0"/>
          </a:p>
          <a:p>
            <a:pPr marL="628650" lvl="1" indent="-285750">
              <a:buFont typeface="Arial" charset="0"/>
              <a:buChar char="•"/>
            </a:pPr>
            <a:r>
              <a:rPr lang="en-US" dirty="0"/>
              <a:t>Pablo Orviz Fernandez, MSc </a:t>
            </a:r>
            <a:r>
              <a:rPr lang="en-US" dirty="0" smtClean="0"/>
              <a:t>(</a:t>
            </a:r>
            <a:r>
              <a:rPr lang="en-US" b="1" dirty="0" smtClean="0"/>
              <a:t>CSIC</a:t>
            </a:r>
            <a:r>
              <a:rPr lang="en-US" dirty="0" smtClean="0"/>
              <a:t>)</a:t>
            </a:r>
            <a:endParaRPr lang="en-US" dirty="0"/>
          </a:p>
          <a:p>
            <a:pPr marL="628650" lvl="1" indent="-285750">
              <a:buFont typeface="Arial" charset="0"/>
              <a:buChar char="•"/>
            </a:pPr>
            <a:r>
              <a:rPr lang="en-US" dirty="0"/>
              <a:t>Mathieu </a:t>
            </a:r>
            <a:r>
              <a:rPr lang="en-US" dirty="0" smtClean="0"/>
              <a:t>Velten, MSc (</a:t>
            </a:r>
            <a:r>
              <a:rPr lang="en-US" b="1" dirty="0" smtClean="0"/>
              <a:t>CERN</a:t>
            </a:r>
            <a:r>
              <a:rPr lang="en-US" dirty="0" smtClean="0"/>
              <a:t>)</a:t>
            </a:r>
            <a:endParaRPr lang="en-US" dirty="0"/>
          </a:p>
          <a:p>
            <a:pPr marL="628650" lvl="1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267" y="1535205"/>
            <a:ext cx="19431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69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IBM Open Source Commitment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178446"/>
            <a:ext cx="7477815" cy="357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632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smtClean="0"/>
              <a:t>IBM has a long history of leading innovation with open technology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22</a:t>
            </a:fld>
            <a:endParaRPr lang="e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854278"/>
            <a:ext cx="9144000" cy="394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831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IBM Cloud Platform </a:t>
            </a:r>
            <a:r>
              <a:rPr lang="mr-IN" dirty="0" smtClean="0"/>
              <a:t>–</a:t>
            </a:r>
            <a:r>
              <a:rPr lang="en-US" dirty="0" smtClean="0"/>
              <a:t> Open By Design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23</a:t>
            </a:fld>
            <a:endParaRPr lang="e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38592" y="1029559"/>
            <a:ext cx="8498728" cy="3667251"/>
          </a:xfrm>
        </p:spPr>
        <p:txBody>
          <a:bodyPr/>
          <a:lstStyle/>
          <a:p>
            <a:r>
              <a:rPr lang="en-US" sz="2200" b="1" dirty="0" smtClean="0"/>
              <a:t>Check out IBM Bluemix </a:t>
            </a:r>
            <a:r>
              <a:rPr lang="en-US" sz="2200" b="1" dirty="0" smtClean="0">
                <a:hlinkClick r:id="rId3"/>
              </a:rPr>
              <a:t>ibm.com/bluemix</a:t>
            </a:r>
            <a:endParaRPr lang="en-US" sz="2200" b="1" dirty="0"/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300400" y="1590262"/>
            <a:ext cx="6338939" cy="2931268"/>
            <a:chOff x="274320" y="1615269"/>
            <a:chExt cx="8463000" cy="323987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4320" y="1615269"/>
              <a:ext cx="8352846" cy="12869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4320" y="2902169"/>
              <a:ext cx="8463000" cy="1952972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320" y="4655074"/>
            <a:ext cx="1514603" cy="25039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4651" y="4677284"/>
            <a:ext cx="1929719" cy="19574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96931" y="4621695"/>
            <a:ext cx="2098875" cy="2503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77896" y="4621694"/>
            <a:ext cx="1453223" cy="2603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88339" y="4621696"/>
            <a:ext cx="1049673" cy="2420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77270" y="1306744"/>
            <a:ext cx="165384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The Bluemix cloud platform is not just about creating new apps or migrating existing ones, on-</a:t>
            </a:r>
            <a:r>
              <a:rPr lang="en-US" sz="1200" b="1" dirty="0" err="1">
                <a:solidFill>
                  <a:schemeClr val="bg1"/>
                </a:solidFill>
              </a:rPr>
              <a:t>prem</a:t>
            </a:r>
            <a:r>
              <a:rPr lang="en-US" sz="1200" b="1" dirty="0">
                <a:solidFill>
                  <a:schemeClr val="bg1"/>
                </a:solidFill>
              </a:rPr>
              <a:t> or off-</a:t>
            </a:r>
            <a:r>
              <a:rPr lang="en-US" sz="1200" b="1" dirty="0" err="1">
                <a:solidFill>
                  <a:schemeClr val="bg1"/>
                </a:solidFill>
              </a:rPr>
              <a:t>prem</a:t>
            </a:r>
            <a:r>
              <a:rPr lang="en-US" sz="1200" b="1" dirty="0">
                <a:solidFill>
                  <a:schemeClr val="bg1"/>
                </a:solidFill>
              </a:rPr>
              <a:t> implementations, or offering IaaS and PaaS cloud services. It's designed to bring all of these aspects together to help you solve your real, complex business problems in the cloud.</a:t>
            </a:r>
          </a:p>
        </p:txBody>
      </p:sp>
    </p:spTree>
    <p:extLst>
      <p:ext uri="{BB962C8B-B14F-4D97-AF65-F5344CB8AC3E}">
        <p14:creationId xmlns:p14="http://schemas.microsoft.com/office/powerpoint/2010/main" val="231829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Resources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24</a:t>
            </a:fld>
            <a:endParaRPr lang="e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dirty="0" smtClean="0"/>
              <a:t>INDIGO DataCloud </a:t>
            </a:r>
            <a:r>
              <a:rPr lang="en-US" sz="1400" dirty="0" smtClean="0">
                <a:hlinkClick r:id="rId2"/>
              </a:rPr>
              <a:t>https</a:t>
            </a:r>
            <a:r>
              <a:rPr lang="en-US" sz="1400" dirty="0">
                <a:hlinkClick r:id="rId2"/>
              </a:rPr>
              <a:t>://www.indigo-datacloud.eu</a:t>
            </a:r>
            <a:r>
              <a:rPr lang="en-US" sz="1400" dirty="0" smtClean="0">
                <a:hlinkClick r:id="rId2"/>
              </a:rPr>
              <a:t>/</a:t>
            </a:r>
            <a:endParaRPr lang="en-US" sz="1400" dirty="0" smtClean="0"/>
          </a:p>
          <a:p>
            <a:r>
              <a:rPr lang="en-US" sz="1400" dirty="0" smtClean="0"/>
              <a:t>OpenStack </a:t>
            </a:r>
            <a:r>
              <a:rPr lang="en-US" sz="1400" dirty="0" smtClean="0">
                <a:hlinkClick r:id="rId3"/>
              </a:rPr>
              <a:t>https</a:t>
            </a:r>
            <a:r>
              <a:rPr lang="en-US" sz="1400" dirty="0">
                <a:hlinkClick r:id="rId3"/>
              </a:rPr>
              <a:t>://www.openstack.org</a:t>
            </a:r>
            <a:r>
              <a:rPr lang="en-US" sz="1400" dirty="0" smtClean="0">
                <a:hlinkClick r:id="rId3"/>
              </a:rPr>
              <a:t>/</a:t>
            </a:r>
            <a:endParaRPr lang="en-US" sz="1400" dirty="0" smtClean="0"/>
          </a:p>
          <a:p>
            <a:r>
              <a:rPr lang="en-US" sz="1400" dirty="0"/>
              <a:t>OASIS TOSCA </a:t>
            </a:r>
          </a:p>
          <a:p>
            <a:pPr lvl="1"/>
            <a:r>
              <a:rPr lang="en-US" sz="1400" dirty="0">
                <a:hlinkClick r:id="rId4"/>
              </a:rPr>
              <a:t>https://</a:t>
            </a:r>
            <a:r>
              <a:rPr lang="en-US" sz="1400" dirty="0" smtClean="0">
                <a:hlinkClick r:id="rId4"/>
              </a:rPr>
              <a:t>www.oasis-open.org/committees/tc_home.php?wg_abbrev=tosca</a:t>
            </a:r>
            <a:endParaRPr lang="en-US" sz="1400" dirty="0"/>
          </a:p>
          <a:p>
            <a:r>
              <a:rPr lang="en-US" sz="1400" dirty="0" smtClean="0"/>
              <a:t>TOSCA Parser</a:t>
            </a:r>
          </a:p>
          <a:p>
            <a:pPr lvl="1"/>
            <a:r>
              <a:rPr lang="en-US" sz="1400" dirty="0" smtClean="0">
                <a:hlinkClick r:id="rId5"/>
              </a:rPr>
              <a:t>https</a:t>
            </a:r>
            <a:r>
              <a:rPr lang="en-US" sz="1400" dirty="0">
                <a:hlinkClick r:id="rId5"/>
              </a:rPr>
              <a:t>://</a:t>
            </a:r>
            <a:r>
              <a:rPr lang="en-US" sz="1400" dirty="0" smtClean="0">
                <a:hlinkClick r:id="rId5"/>
              </a:rPr>
              <a:t>github.com/openstack/tosca-parser</a:t>
            </a:r>
            <a:endParaRPr lang="en-US" sz="1400" dirty="0" smtClean="0"/>
          </a:p>
          <a:p>
            <a:pPr lvl="1"/>
            <a:r>
              <a:rPr lang="en-US" sz="1400" dirty="0" smtClean="0">
                <a:hlinkClick r:id="rId6"/>
              </a:rPr>
              <a:t>https</a:t>
            </a:r>
            <a:r>
              <a:rPr lang="en-US" sz="1400" dirty="0">
                <a:hlinkClick r:id="rId6"/>
              </a:rPr>
              <a:t>://</a:t>
            </a:r>
            <a:r>
              <a:rPr lang="en-US" sz="1400" dirty="0" smtClean="0">
                <a:hlinkClick r:id="rId6"/>
              </a:rPr>
              <a:t>pypi.python.org/pypi/tosca-parser</a:t>
            </a:r>
            <a:endParaRPr lang="en-US" sz="1400" dirty="0" smtClean="0"/>
          </a:p>
          <a:p>
            <a:r>
              <a:rPr lang="en-US" sz="1400" dirty="0" smtClean="0"/>
              <a:t>Heat Translator</a:t>
            </a:r>
            <a:r>
              <a:rPr lang="en-US" sz="1400" dirty="0"/>
              <a:t> </a:t>
            </a:r>
          </a:p>
          <a:p>
            <a:pPr lvl="1"/>
            <a:r>
              <a:rPr lang="en-US" sz="1400" dirty="0" smtClean="0">
                <a:hlinkClick r:id="rId7"/>
              </a:rPr>
              <a:t>https</a:t>
            </a:r>
            <a:r>
              <a:rPr lang="en-US" sz="1400" dirty="0">
                <a:hlinkClick r:id="rId7"/>
              </a:rPr>
              <a:t>://</a:t>
            </a:r>
            <a:r>
              <a:rPr lang="en-US" sz="1400" dirty="0" smtClean="0">
                <a:hlinkClick r:id="rId7"/>
              </a:rPr>
              <a:t>github.com/openstack/heat-translator</a:t>
            </a:r>
            <a:endParaRPr lang="en-US" sz="1400" dirty="0" smtClean="0"/>
          </a:p>
          <a:p>
            <a:pPr lvl="1"/>
            <a:r>
              <a:rPr lang="en-US" sz="1400" dirty="0">
                <a:hlinkClick r:id="rId8"/>
              </a:rPr>
              <a:t>https://</a:t>
            </a:r>
            <a:r>
              <a:rPr lang="en-US" sz="1400" dirty="0" smtClean="0">
                <a:hlinkClick r:id="rId8"/>
              </a:rPr>
              <a:t>pypi.python.org/pypi/heat-translator</a:t>
            </a:r>
            <a:endParaRPr lang="en-US" sz="1400" dirty="0" smtClean="0"/>
          </a:p>
          <a:p>
            <a:r>
              <a:rPr lang="en-US" sz="1400" dirty="0" smtClean="0"/>
              <a:t>IBM Bluemix </a:t>
            </a:r>
            <a:r>
              <a:rPr lang="en-US" sz="1400" dirty="0">
                <a:hlinkClick r:id="rId9"/>
              </a:rPr>
              <a:t>ibm.com/bluemix</a:t>
            </a:r>
            <a:endParaRPr lang="en-US" sz="14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21030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25</a:t>
            </a:fld>
            <a:endParaRPr lang="en" dirty="0"/>
          </a:p>
        </p:txBody>
      </p:sp>
      <p:sp>
        <p:nvSpPr>
          <p:cNvPr id="4" name="TextBox 3"/>
          <p:cNvSpPr txBox="1"/>
          <p:nvPr/>
        </p:nvSpPr>
        <p:spPr>
          <a:xfrm>
            <a:off x="1246979" y="1066108"/>
            <a:ext cx="64510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Thank you</a:t>
            </a:r>
            <a:endParaRPr lang="en-US" sz="3600" dirty="0"/>
          </a:p>
          <a:p>
            <a:pPr algn="ctr"/>
            <a:r>
              <a:rPr lang="en-US" sz="1600" dirty="0" smtClean="0"/>
              <a:t>EGI, INDIGO team and all the contributors of the OpenStack Heat Translator and TOSCA Parser</a:t>
            </a:r>
            <a:endParaRPr lang="en-US" sz="16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1246979" y="3250096"/>
            <a:ext cx="6695552" cy="1472785"/>
            <a:chOff x="1246979" y="2716034"/>
            <a:chExt cx="6695552" cy="2006848"/>
          </a:xfrm>
        </p:grpSpPr>
        <p:sp>
          <p:nvSpPr>
            <p:cNvPr id="2" name="Rectangle 1"/>
            <p:cNvSpPr/>
            <p:nvPr/>
          </p:nvSpPr>
          <p:spPr>
            <a:xfrm>
              <a:off x="1246979" y="2716036"/>
              <a:ext cx="180690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Alvaro Lopez </a:t>
              </a:r>
              <a:r>
                <a:rPr lang="en-US" dirty="0" smtClean="0">
                  <a:solidFill>
                    <a:schemeClr val="bg1"/>
                  </a:solidFill>
                </a:rPr>
                <a:t>Garcia</a:t>
              </a:r>
            </a:p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CSIC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3291171" y="2716036"/>
              <a:ext cx="14285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Miguel </a:t>
              </a:r>
              <a:r>
                <a:rPr lang="en-US" dirty="0" smtClean="0">
                  <a:solidFill>
                    <a:schemeClr val="bg1"/>
                  </a:solidFill>
                </a:rPr>
                <a:t>Caballer</a:t>
              </a:r>
            </a:p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UPV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957054" y="2716035"/>
              <a:ext cx="13789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Mathieu </a:t>
              </a:r>
              <a:r>
                <a:rPr lang="en-US" dirty="0" smtClean="0">
                  <a:solidFill>
                    <a:schemeClr val="bg1"/>
                  </a:solidFill>
                </a:rPr>
                <a:t>Velten</a:t>
              </a:r>
            </a:p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CERN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573245" y="2716034"/>
              <a:ext cx="136928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Ricardo Rocha</a:t>
              </a:r>
            </a:p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CERN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12338" y="3327541"/>
              <a:ext cx="1186262" cy="1395341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73245" y="3327541"/>
              <a:ext cx="1282700" cy="1395341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57054" y="3327541"/>
              <a:ext cx="1319473" cy="138084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56427" y="3327541"/>
              <a:ext cx="1166912" cy="1395341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4267887" y="2281804"/>
            <a:ext cx="1939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Dr. Tiziana Ferrari</a:t>
            </a:r>
          </a:p>
          <a:p>
            <a:pPr algn="ctr"/>
            <a:r>
              <a:rPr lang="en-US" sz="1600" b="1" dirty="0" smtClean="0">
                <a:solidFill>
                  <a:srgbClr val="0070C0"/>
                </a:solidFill>
              </a:rPr>
              <a:t>EGI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46979" y="2281807"/>
            <a:ext cx="2892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</a:rPr>
              <a:t>Prof. Jesus Marco de </a:t>
            </a:r>
            <a:r>
              <a:rPr lang="en-US" sz="1600" b="1" dirty="0" smtClean="0">
                <a:solidFill>
                  <a:srgbClr val="0070C0"/>
                </a:solidFill>
              </a:rPr>
              <a:t>Lucas</a:t>
            </a:r>
          </a:p>
          <a:p>
            <a:pPr algn="ctr"/>
            <a:r>
              <a:rPr lang="en-US" sz="1600" b="1" dirty="0" smtClean="0">
                <a:solidFill>
                  <a:srgbClr val="0070C0"/>
                </a:solidFill>
              </a:rPr>
              <a:t>CSIC</a:t>
            </a:r>
            <a:endParaRPr lang="en-US" sz="1600" b="1" dirty="0">
              <a:solidFill>
                <a:srgbClr val="0070C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35957" y="2281804"/>
            <a:ext cx="2535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</a:rPr>
              <a:t>Dr</a:t>
            </a:r>
            <a:r>
              <a:rPr lang="en-US" sz="1600" b="1" dirty="0" smtClean="0">
                <a:solidFill>
                  <a:srgbClr val="0070C0"/>
                </a:solidFill>
              </a:rPr>
              <a:t>. Davide Salomoni</a:t>
            </a:r>
            <a:endParaRPr lang="en-US" sz="1600" b="1" dirty="0" smtClean="0">
              <a:solidFill>
                <a:srgbClr val="0070C0"/>
              </a:solidFill>
            </a:endParaRPr>
          </a:p>
          <a:p>
            <a:pPr algn="ctr"/>
            <a:r>
              <a:rPr lang="en-US" sz="1600" b="1" dirty="0" smtClean="0">
                <a:solidFill>
                  <a:srgbClr val="0070C0"/>
                </a:solidFill>
              </a:rPr>
              <a:t>INFN</a:t>
            </a:r>
            <a:endParaRPr 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5561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 </a:t>
            </a:r>
            <a:r>
              <a:rPr lang="en-US" dirty="0" smtClean="0"/>
              <a:t>INDIGO DataCloud and Orchestration Approach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74320" y="1015920"/>
            <a:ext cx="8561567" cy="3585897"/>
          </a:xfrm>
        </p:spPr>
        <p:txBody>
          <a:bodyPr>
            <a:noAutofit/>
          </a:bodyPr>
          <a:lstStyle/>
          <a:p>
            <a:r>
              <a:rPr lang="en-US" sz="1400" dirty="0" smtClean="0"/>
              <a:t>INDIGO DataCloud Project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1400" dirty="0" smtClean="0"/>
              <a:t>Large </a:t>
            </a:r>
            <a:r>
              <a:rPr lang="en-US" sz="1400" dirty="0"/>
              <a:t>scale project to provide software to simplify the execution of applications on cloud infrastructures for scientific </a:t>
            </a:r>
            <a:r>
              <a:rPr lang="en-US" sz="1400" dirty="0" smtClean="0"/>
              <a:t>community.</a:t>
            </a:r>
          </a:p>
          <a:p>
            <a:r>
              <a:rPr lang="en-US" sz="1400" dirty="0" smtClean="0"/>
              <a:t>Challenges</a:t>
            </a:r>
          </a:p>
          <a:p>
            <a:pPr marL="514350" lvl="1" indent="-171450">
              <a:buFont typeface="Arial" charset="0"/>
              <a:buChar char="•"/>
            </a:pPr>
            <a:r>
              <a:rPr lang="en-US" sz="1400" dirty="0" smtClean="0"/>
              <a:t>Needed to effectively exploit heterogeneous cloud infrastructures (OpenStack, OpenNebula, proprietary clouds) as a single cloud. </a:t>
            </a:r>
          </a:p>
          <a:p>
            <a:pPr marL="514350" lvl="1" indent="-171450">
              <a:buFont typeface="Arial" charset="0"/>
              <a:buChar char="•"/>
            </a:pPr>
            <a:r>
              <a:rPr lang="en-US" sz="1400" dirty="0" smtClean="0"/>
              <a:t>Needed a standard orchestration model that works across multiple cloud infrastructures to orchestrate application workload. Can’t do with native languages/DSL, HOT, AWS CFN etc.</a:t>
            </a:r>
          </a:p>
          <a:p>
            <a:r>
              <a:rPr lang="en-US" sz="1400" dirty="0" smtClean="0"/>
              <a:t>Project Approach</a:t>
            </a:r>
          </a:p>
          <a:p>
            <a:pPr marL="514350" lvl="1" indent="-171450">
              <a:buFont typeface="Arial" charset="0"/>
              <a:buChar char="•"/>
            </a:pPr>
            <a:r>
              <a:rPr lang="en-US" sz="1400" dirty="0" smtClean="0"/>
              <a:t>Leverage TOSCA as a standard based approach for modeling cloud stacks and applications</a:t>
            </a:r>
          </a:p>
          <a:p>
            <a:pPr marL="514350" lvl="1" indent="-171450">
              <a:buFont typeface="Arial" charset="0"/>
              <a:buChar char="•"/>
            </a:pPr>
            <a:r>
              <a:rPr lang="en-US" sz="1400" dirty="0" smtClean="0"/>
              <a:t>Leverage OpenStack components such as Heat Translator and TOSCA Parser as a means of deploying TOSCA cloud stacks.</a:t>
            </a:r>
          </a:p>
          <a:p>
            <a:pPr marL="514350" lvl="1" indent="-171450">
              <a:buFont typeface="Arial" charset="0"/>
              <a:buChar char="•"/>
            </a:pPr>
            <a:endParaRPr lang="en-US" sz="1400" dirty="0" smtClean="0"/>
          </a:p>
          <a:p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952762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76200" y="0"/>
            <a:ext cx="9220200" cy="5143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15321" y="390473"/>
            <a:ext cx="6675925" cy="200053"/>
          </a:xfrm>
          <a:prstGeom prst="rect">
            <a:avLst/>
          </a:prstGeom>
          <a:solidFill>
            <a:srgbClr val="26343D">
              <a:alpha val="40000"/>
            </a:srgbClr>
          </a:solidFill>
          <a:ln w="25400" cap="flat">
            <a:noFill/>
            <a:prstDash val="solid"/>
            <a:bevel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49" tIns="19049" rIns="19049" bIns="19049" numCol="1" spcCol="19050" rtlCol="0" anchor="ctr">
            <a:spAutoFit/>
          </a:bodyPr>
          <a:lstStyle/>
          <a:p>
            <a:pPr algn="ctr" defTabSz="309525" latinLnBrk="1" hangingPunct="0">
              <a:defRPr/>
            </a:pPr>
            <a:endParaRPr lang="en-US" sz="1050"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9" name="Trapezoid 28"/>
          <p:cNvSpPr/>
          <p:nvPr/>
        </p:nvSpPr>
        <p:spPr>
          <a:xfrm rot="10800000">
            <a:off x="905488" y="2634346"/>
            <a:ext cx="8123796" cy="2373900"/>
          </a:xfrm>
          <a:prstGeom prst="trapezoid">
            <a:avLst/>
          </a:prstGeom>
          <a:solidFill>
            <a:srgbClr val="26343D">
              <a:alpha val="80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04" tIns="121902" rIns="243804" bIns="121902" rtlCol="0" anchor="ctr"/>
          <a:lstStyle/>
          <a:p>
            <a:pPr algn="ctr" defTabSz="914288">
              <a:defRPr/>
            </a:pPr>
            <a:endParaRPr lang="en-US" sz="1800">
              <a:solidFill>
                <a:sysClr val="windowText" lastClr="000000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-25247" y="1001245"/>
            <a:ext cx="9182576" cy="2154335"/>
            <a:chOff x="1282148" y="1076970"/>
            <a:chExt cx="7861852" cy="1844479"/>
          </a:xfrm>
        </p:grpSpPr>
        <p:grpSp>
          <p:nvGrpSpPr>
            <p:cNvPr id="22" name="Group 21"/>
            <p:cNvGrpSpPr/>
            <p:nvPr/>
          </p:nvGrpSpPr>
          <p:grpSpPr>
            <a:xfrm>
              <a:off x="1282148" y="1076970"/>
              <a:ext cx="7861852" cy="1844479"/>
              <a:chOff x="1282148" y="1291590"/>
              <a:chExt cx="7667553" cy="1798894"/>
            </a:xfrm>
          </p:grpSpPr>
          <p:pic>
            <p:nvPicPr>
              <p:cNvPr id="26" name="Picture 25"/>
              <p:cNvPicPr>
                <a:picLocks noChangeAspect="1"/>
              </p:cNvPicPr>
              <p:nvPr/>
            </p:nvPicPr>
            <p:blipFill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1282148" y="1291590"/>
                <a:ext cx="3319669" cy="1798894"/>
              </a:xfrm>
              <a:prstGeom prst="rect">
                <a:avLst/>
              </a:prstGeom>
            </p:spPr>
          </p:pic>
          <p:pic>
            <p:nvPicPr>
              <p:cNvPr id="27" name="Picture 26"/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297680" y="1291590"/>
                <a:ext cx="2325758" cy="1798894"/>
              </a:xfrm>
              <a:prstGeom prst="rect">
                <a:avLst/>
              </a:prstGeom>
            </p:spPr>
          </p:pic>
          <p:pic>
            <p:nvPicPr>
              <p:cNvPr id="28" name="Picture 27"/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623943" y="1291590"/>
                <a:ext cx="2325758" cy="1798894"/>
              </a:xfrm>
              <a:prstGeom prst="rect">
                <a:avLst/>
              </a:prstGeom>
            </p:spPr>
          </p:pic>
        </p:grpSp>
        <p:sp>
          <p:nvSpPr>
            <p:cNvPr id="23" name="TextBox 22"/>
            <p:cNvSpPr txBox="1"/>
            <p:nvPr/>
          </p:nvSpPr>
          <p:spPr>
            <a:xfrm>
              <a:off x="2331720" y="1138715"/>
              <a:ext cx="1645920" cy="1047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88">
                <a:defRPr/>
              </a:pPr>
              <a:r>
                <a:rPr lang="en-US" sz="1050" b="1" spc="-30" dirty="0">
                  <a:solidFill>
                    <a:srgbClr val="FFFFFF"/>
                  </a:solidFill>
                  <a:latin typeface="Arial Narrow" panose="020B0606020202030204" pitchFamily="34" charset="0"/>
                  <a:ea typeface="ＭＳ Ｐゴシック" pitchFamily="34" charset="-128"/>
                </a:rPr>
                <a:t>Developed by the premier cloud community, OpenStack is an open source cloud operating system that is able to control large pools of compute, storage &amp; networking resources throughout a datacenter</a:t>
              </a:r>
            </a:p>
            <a:p>
              <a:pPr algn="ctr" defTabSz="914288">
                <a:defRPr/>
              </a:pPr>
              <a:endParaRPr lang="en-US" sz="1050" b="1" spc="-30" dirty="0">
                <a:solidFill>
                  <a:srgbClr val="FFFFFF"/>
                </a:solidFill>
                <a:latin typeface="Arial Narrow" panose="020B0606020202030204" pitchFamily="34" charset="0"/>
                <a:ea typeface="ＭＳ Ｐゴシック" pitchFamily="34" charset="-128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707347" y="1138715"/>
              <a:ext cx="1645920" cy="909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88">
                <a:defRPr/>
              </a:pPr>
              <a:r>
                <a:rPr lang="en-US" sz="1050" b="1" spc="-30" dirty="0">
                  <a:solidFill>
                    <a:srgbClr val="FFFFFF"/>
                  </a:solidFill>
                  <a:latin typeface="Arial Narrow" panose="020B0606020202030204" pitchFamily="34" charset="0"/>
                  <a:ea typeface="ＭＳ Ｐゴシック" pitchFamily="34" charset="-128"/>
                </a:rPr>
                <a:t>IBM is a founding member of the OpenStack foundation, and played an integral role in its establishment. Additionally, IBM holds key technical leadership positions within the community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082973" y="1138715"/>
              <a:ext cx="1722906" cy="1338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288">
                <a:lnSpc>
                  <a:spcPct val="90000"/>
                </a:lnSpc>
                <a:spcBef>
                  <a:spcPts val="400"/>
                </a:spcBef>
                <a:defRPr/>
              </a:pPr>
              <a:r>
                <a:rPr lang="en-US" sz="1050" b="1" spc="-30" dirty="0">
                  <a:solidFill>
                    <a:srgbClr val="FFFFFF"/>
                  </a:solidFill>
                  <a:latin typeface="Arial Narrow" panose="020B0606020202030204" pitchFamily="34" charset="0"/>
                  <a:ea typeface="ＭＳ Ｐゴシック" pitchFamily="34" charset="-128"/>
                </a:rPr>
                <a:t>Top Initiatives</a:t>
              </a:r>
            </a:p>
            <a:p>
              <a:pPr marL="114282" indent="-114282" defTabSz="914288">
                <a:lnSpc>
                  <a:spcPct val="90000"/>
                </a:lnSpc>
                <a:spcBef>
                  <a:spcPts val="400"/>
                </a:spcBef>
                <a:buFont typeface="Arial" panose="020B0604020202020204" pitchFamily="34" charset="0"/>
                <a:buChar char="•"/>
                <a:defRPr/>
              </a:pPr>
              <a:r>
                <a:rPr lang="en-US" sz="1050" b="1" spc="-30" dirty="0">
                  <a:solidFill>
                    <a:srgbClr val="FFFFFF"/>
                  </a:solidFill>
                  <a:latin typeface="Arial Narrow" panose="020B0606020202030204" pitchFamily="34" charset="0"/>
                  <a:ea typeface="ＭＳ Ｐゴシック" pitchFamily="34" charset="-128"/>
                </a:rPr>
                <a:t>Advancing established Interoperability</a:t>
              </a:r>
            </a:p>
            <a:p>
              <a:pPr marL="114282" indent="-114282" defTabSz="914288">
                <a:lnSpc>
                  <a:spcPct val="90000"/>
                </a:lnSpc>
                <a:spcBef>
                  <a:spcPts val="400"/>
                </a:spcBef>
                <a:buFont typeface="Arial" panose="020B0604020202020204" pitchFamily="34" charset="0"/>
                <a:buChar char="•"/>
                <a:defRPr/>
              </a:pPr>
              <a:r>
                <a:rPr lang="en-US" sz="1050" b="1" spc="-60" dirty="0" smtClean="0">
                  <a:solidFill>
                    <a:srgbClr val="FFFFFF"/>
                  </a:solidFill>
                  <a:latin typeface="Arial Narrow" panose="020B0606020202030204" pitchFamily="34" charset="0"/>
                  <a:ea typeface="ＭＳ Ｐゴシック" pitchFamily="34" charset="-128"/>
                </a:rPr>
                <a:t>TOSCA OpenStack integration</a:t>
              </a:r>
            </a:p>
            <a:p>
              <a:pPr marL="114282" indent="-114282" defTabSz="914288">
                <a:lnSpc>
                  <a:spcPct val="90000"/>
                </a:lnSpc>
                <a:spcBef>
                  <a:spcPts val="400"/>
                </a:spcBef>
                <a:buFont typeface="Arial" panose="020B0604020202020204" pitchFamily="34" charset="0"/>
                <a:buChar char="•"/>
                <a:defRPr/>
              </a:pPr>
              <a:r>
                <a:rPr lang="en-US" sz="1050" b="1" spc="-60" dirty="0">
                  <a:solidFill>
                    <a:srgbClr val="FFFFFF"/>
                  </a:solidFill>
                  <a:latin typeface="Arial Narrow" panose="020B0606020202030204" pitchFamily="34" charset="0"/>
                  <a:ea typeface="ＭＳ Ｐゴシック" pitchFamily="34" charset="-128"/>
                </a:rPr>
                <a:t>OVF/NFV </a:t>
              </a:r>
              <a:r>
                <a:rPr lang="en-US" sz="1050" b="1" spc="-60" dirty="0" smtClean="0">
                  <a:solidFill>
                    <a:srgbClr val="FFFFFF"/>
                  </a:solidFill>
                  <a:latin typeface="Arial Narrow" panose="020B0606020202030204" pitchFamily="34" charset="0"/>
                  <a:ea typeface="ＭＳ Ｐゴシック" pitchFamily="34" charset="-128"/>
                </a:rPr>
                <a:t>Enhancements</a:t>
              </a:r>
            </a:p>
            <a:p>
              <a:pPr marL="114282" indent="-114282" defTabSz="914288">
                <a:lnSpc>
                  <a:spcPct val="90000"/>
                </a:lnSpc>
                <a:spcBef>
                  <a:spcPts val="400"/>
                </a:spcBef>
                <a:buFont typeface="Arial" panose="020B0604020202020204" pitchFamily="34" charset="0"/>
                <a:buChar char="•"/>
                <a:defRPr/>
              </a:pPr>
              <a:r>
                <a:rPr lang="en-US" sz="1050" b="1" spc="-30" dirty="0" smtClean="0">
                  <a:solidFill>
                    <a:srgbClr val="FFFFFF"/>
                  </a:solidFill>
                  <a:latin typeface="Arial Narrow" panose="020B0606020202030204" pitchFamily="34" charset="0"/>
                  <a:ea typeface="ＭＳ Ｐゴシック" pitchFamily="34" charset="-128"/>
                </a:rPr>
                <a:t>Improved </a:t>
              </a:r>
              <a:r>
                <a:rPr lang="en-US" sz="1050" b="1" spc="-30" dirty="0">
                  <a:solidFill>
                    <a:srgbClr val="FFFFFF"/>
                  </a:solidFill>
                  <a:latin typeface="Arial Narrow" panose="020B0606020202030204" pitchFamily="34" charset="0"/>
                  <a:ea typeface="ＭＳ Ｐゴシック" pitchFamily="34" charset="-128"/>
                </a:rPr>
                <a:t>security control</a:t>
              </a:r>
            </a:p>
            <a:p>
              <a:pPr marL="114282" indent="-114282" defTabSz="914288">
                <a:lnSpc>
                  <a:spcPct val="90000"/>
                </a:lnSpc>
                <a:spcBef>
                  <a:spcPts val="400"/>
                </a:spcBef>
                <a:buFont typeface="Arial" panose="020B0604020202020204" pitchFamily="34" charset="0"/>
                <a:buChar char="•"/>
                <a:defRPr/>
              </a:pPr>
              <a:r>
                <a:rPr lang="en-US" sz="1050" b="1" spc="-30" dirty="0">
                  <a:solidFill>
                    <a:srgbClr val="FFFFFF"/>
                  </a:solidFill>
                  <a:latin typeface="Arial Narrow" panose="020B0606020202030204" pitchFamily="34" charset="0"/>
                  <a:ea typeface="ＭＳ Ｐゴシック" pitchFamily="34" charset="-128"/>
                </a:rPr>
                <a:t>Simplify config &amp; admin</a:t>
              </a:r>
            </a:p>
            <a:p>
              <a:pPr marL="114282" indent="-114282" defTabSz="914288">
                <a:lnSpc>
                  <a:spcPct val="90000"/>
                </a:lnSpc>
                <a:spcBef>
                  <a:spcPts val="400"/>
                </a:spcBef>
                <a:buFont typeface="Arial" panose="020B0604020202020204" pitchFamily="34" charset="0"/>
                <a:buChar char="•"/>
                <a:defRPr/>
              </a:pPr>
              <a:r>
                <a:rPr lang="en-US" sz="1050" b="1" spc="-30" dirty="0">
                  <a:solidFill>
                    <a:srgbClr val="FFFFFF"/>
                  </a:solidFill>
                  <a:latin typeface="Arial Narrow" panose="020B0606020202030204" pitchFamily="34" charset="0"/>
                  <a:ea typeface="ＭＳ Ｐゴシック" pitchFamily="34" charset="-128"/>
                </a:rPr>
                <a:t>Improved user experience</a:t>
              </a: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11019" y="3292276"/>
            <a:ext cx="147677" cy="38165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63536" y="3292276"/>
            <a:ext cx="147677" cy="38165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8571" y="3292276"/>
            <a:ext cx="147677" cy="381653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73606" y="3292276"/>
            <a:ext cx="147677" cy="38165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6054" y="3292276"/>
            <a:ext cx="147677" cy="38165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1089" y="3292276"/>
            <a:ext cx="147677" cy="38165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6124" y="3292276"/>
            <a:ext cx="147677" cy="38165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8638" y="3292276"/>
            <a:ext cx="147677" cy="381653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1402139" y="3249435"/>
            <a:ext cx="880349" cy="473196"/>
          </a:xfrm>
          <a:prstGeom prst="rect">
            <a:avLst/>
          </a:prstGeom>
          <a:noFill/>
        </p:spPr>
        <p:txBody>
          <a:bodyPr wrap="none" lIns="91430" tIns="45715" rIns="91430" bIns="45715" rtlCol="0">
            <a:spAutoFit/>
          </a:bodyPr>
          <a:lstStyle/>
          <a:p>
            <a:pPr algn="ctr" defTabSz="914288">
              <a:defRPr/>
            </a:pPr>
            <a:r>
              <a:rPr lang="en-US" sz="2475" spc="-30" dirty="0">
                <a:solidFill>
                  <a:srgbClr val="83D1F5"/>
                </a:solidFill>
                <a:latin typeface="Lubalin Demi for IBM" pitchFamily="18" charset="0"/>
                <a:ea typeface="ＭＳ Ｐゴシック" pitchFamily="34" charset="-128"/>
              </a:rPr>
              <a:t>6,612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386145" y="3619627"/>
            <a:ext cx="1057963" cy="253906"/>
          </a:xfrm>
          <a:prstGeom prst="rect">
            <a:avLst/>
          </a:prstGeom>
          <a:noFill/>
        </p:spPr>
        <p:txBody>
          <a:bodyPr wrap="none" lIns="91430" tIns="45715" rIns="91430" bIns="45715" rtlCol="0">
            <a:spAutoFit/>
          </a:bodyPr>
          <a:lstStyle/>
          <a:p>
            <a:pPr algn="ctr" defTabSz="914288">
              <a:defRPr/>
            </a:pPr>
            <a:r>
              <a:rPr lang="en-US" sz="1050" b="1" spc="-30" dirty="0">
                <a:solidFill>
                  <a:prstClr val="white"/>
                </a:solidFill>
                <a:latin typeface="Arial Narrow" panose="020B0606020202030204" pitchFamily="34" charset="0"/>
                <a:ea typeface="ＭＳ Ｐゴシック" pitchFamily="34" charset="-128"/>
              </a:rPr>
              <a:t>Total contributors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205955" y="3299597"/>
            <a:ext cx="438562" cy="367013"/>
          </a:xfrm>
          <a:prstGeom prst="rect">
            <a:avLst/>
          </a:prstGeom>
          <a:noFill/>
        </p:spPr>
        <p:txBody>
          <a:bodyPr wrap="none" lIns="91430" tIns="45715" rIns="91430" bIns="45715" rtlCol="0" anchor="ctr">
            <a:spAutoFit/>
          </a:bodyPr>
          <a:lstStyle/>
          <a:p>
            <a:pPr algn="ctr" defTabSz="914288">
              <a:lnSpc>
                <a:spcPct val="85000"/>
              </a:lnSpc>
              <a:defRPr/>
            </a:pPr>
            <a:r>
              <a:rPr lang="en-US" sz="1050" spc="-30" dirty="0">
                <a:solidFill>
                  <a:srgbClr val="83D1F5"/>
                </a:solidFill>
                <a:latin typeface="Lubalin Demi for IBM" pitchFamily="18" charset="0"/>
                <a:ea typeface="ＭＳ Ｐゴシック" pitchFamily="34" charset="-128"/>
              </a:rPr>
              <a:t>Very</a:t>
            </a:r>
          </a:p>
          <a:p>
            <a:pPr algn="ctr" defTabSz="914288">
              <a:lnSpc>
                <a:spcPct val="85000"/>
              </a:lnSpc>
              <a:defRPr/>
            </a:pPr>
            <a:r>
              <a:rPr lang="en-US" sz="1050" spc="-30" dirty="0">
                <a:solidFill>
                  <a:srgbClr val="83D1F5"/>
                </a:solidFill>
                <a:latin typeface="Lubalin Demi for IBM" pitchFamily="18" charset="0"/>
                <a:ea typeface="ＭＳ Ｐゴシック" pitchFamily="34" charset="-128"/>
              </a:rPr>
              <a:t>High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7439669" y="3619627"/>
            <a:ext cx="924593" cy="253906"/>
          </a:xfrm>
          <a:prstGeom prst="rect">
            <a:avLst/>
          </a:prstGeom>
          <a:noFill/>
        </p:spPr>
        <p:txBody>
          <a:bodyPr wrap="none" lIns="91430" tIns="45715" rIns="91430" bIns="45715" rtlCol="0">
            <a:spAutoFit/>
          </a:bodyPr>
          <a:lstStyle/>
          <a:p>
            <a:pPr algn="ctr" defTabSz="914288">
              <a:defRPr/>
            </a:pPr>
            <a:r>
              <a:rPr lang="en-US" sz="1050" b="1" spc="-30" dirty="0">
                <a:solidFill>
                  <a:prstClr val="white"/>
                </a:solidFill>
                <a:latin typeface="Arial Narrow" panose="020B0606020202030204" pitchFamily="34" charset="0"/>
                <a:ea typeface="ＭＳ Ｐゴシック" pitchFamily="34" charset="-128"/>
              </a:rPr>
              <a:t>Project Activity</a:t>
            </a:r>
          </a:p>
        </p:txBody>
      </p:sp>
      <p:grpSp>
        <p:nvGrpSpPr>
          <p:cNvPr id="99" name="Group 98"/>
          <p:cNvGrpSpPr/>
          <p:nvPr/>
        </p:nvGrpSpPr>
        <p:grpSpPr>
          <a:xfrm>
            <a:off x="7716741" y="3349598"/>
            <a:ext cx="370444" cy="267003"/>
            <a:chOff x="7687782" y="3117710"/>
            <a:chExt cx="317163" cy="228600"/>
          </a:xfrm>
        </p:grpSpPr>
        <p:sp>
          <p:nvSpPr>
            <p:cNvPr id="93" name="Rectangle 92"/>
            <p:cNvSpPr/>
            <p:nvPr/>
          </p:nvSpPr>
          <p:spPr>
            <a:xfrm>
              <a:off x="7687782" y="3302920"/>
              <a:ext cx="42854" cy="43390"/>
            </a:xfrm>
            <a:prstGeom prst="rect">
              <a:avLst/>
            </a:prstGeom>
            <a:solidFill>
              <a:srgbClr val="83D1F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7756360" y="3253332"/>
              <a:ext cx="42854" cy="92978"/>
            </a:xfrm>
            <a:prstGeom prst="rect">
              <a:avLst/>
            </a:prstGeom>
            <a:solidFill>
              <a:srgbClr val="83D1F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7824937" y="3209150"/>
              <a:ext cx="42854" cy="137160"/>
            </a:xfrm>
            <a:prstGeom prst="rect">
              <a:avLst/>
            </a:prstGeom>
            <a:solidFill>
              <a:srgbClr val="83D1F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7893514" y="3163430"/>
              <a:ext cx="42854" cy="182880"/>
            </a:xfrm>
            <a:prstGeom prst="rect">
              <a:avLst/>
            </a:prstGeom>
            <a:solidFill>
              <a:srgbClr val="83D1F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7962091" y="3117710"/>
              <a:ext cx="42854" cy="228600"/>
            </a:xfrm>
            <a:prstGeom prst="rect">
              <a:avLst/>
            </a:prstGeom>
            <a:solidFill>
              <a:srgbClr val="83D1F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08547" y="251515"/>
            <a:ext cx="6778054" cy="40780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49" tIns="19049" rIns="19049" bIns="19049" numCol="1" spcCol="19050" rtlCol="0" anchor="ctr">
            <a:spAutoFit/>
          </a:bodyPr>
          <a:lstStyle/>
          <a:p>
            <a:pPr defTabSz="309525" latinLnBrk="1" hangingPunct="0">
              <a:defRPr/>
            </a:pPr>
            <a:r>
              <a:rPr lang="en-US" sz="2400" b="1" dirty="0" smtClean="0">
                <a:solidFill>
                  <a:prstClr val="white"/>
                </a:solidFill>
                <a:latin typeface="Arial Narrow"/>
                <a:ea typeface="Helvetica Light"/>
                <a:cs typeface="Helvetica Light"/>
                <a:sym typeface="Helvetica Light"/>
              </a:rPr>
              <a:t>The </a:t>
            </a:r>
            <a:r>
              <a:rPr lang="en-US" sz="2400" b="1" dirty="0">
                <a:solidFill>
                  <a:prstClr val="white"/>
                </a:solidFill>
                <a:latin typeface="Arial Narrow"/>
                <a:ea typeface="Helvetica Light"/>
                <a:cs typeface="Helvetica Light"/>
                <a:sym typeface="Helvetica Light"/>
              </a:rPr>
              <a:t>world’s most ubiquitous open source IaaS platform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1474" y="4814548"/>
            <a:ext cx="355289" cy="242364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defTabSz="914288">
              <a:defRPr/>
            </a:pPr>
            <a:fld id="{DC9214D5-2816-43DC-9B08-4F001B86F3DF}" type="slidenum">
              <a:rPr lang="en-US" sz="975">
                <a:solidFill>
                  <a:sysClr val="windowText" lastClr="000000"/>
                </a:solidFill>
                <a:ea typeface="ＭＳ Ｐゴシック" pitchFamily="34" charset="-128"/>
              </a:rPr>
              <a:pPr defTabSz="914288">
                <a:defRPr/>
              </a:pPr>
              <a:t>4</a:t>
            </a:fld>
            <a:endParaRPr lang="en-US" sz="975" dirty="0">
              <a:solidFill>
                <a:sysClr val="windowText" lastClr="000000"/>
              </a:solidFill>
              <a:ea typeface="ＭＳ Ｐゴシック" pitchFamily="34" charset="-128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4024761" y="3249435"/>
            <a:ext cx="772627" cy="473196"/>
          </a:xfrm>
          <a:prstGeom prst="rect">
            <a:avLst/>
          </a:prstGeom>
          <a:noFill/>
        </p:spPr>
        <p:txBody>
          <a:bodyPr wrap="none" lIns="91430" tIns="45715" rIns="91430" bIns="45715" rtlCol="0">
            <a:spAutoFit/>
          </a:bodyPr>
          <a:lstStyle/>
          <a:p>
            <a:pPr algn="ctr" defTabSz="914288">
              <a:defRPr/>
            </a:pPr>
            <a:r>
              <a:rPr lang="en-US" sz="2475" spc="-30" dirty="0">
                <a:solidFill>
                  <a:srgbClr val="83D1F5"/>
                </a:solidFill>
                <a:latin typeface="Lubalin Demi for IBM" pitchFamily="18" charset="0"/>
                <a:ea typeface="ＭＳ Ｐゴシック" pitchFamily="34" charset="-128"/>
              </a:rPr>
              <a:t>20M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4952119" y="3619627"/>
            <a:ext cx="1223713" cy="253906"/>
          </a:xfrm>
          <a:prstGeom prst="rect">
            <a:avLst/>
          </a:prstGeom>
          <a:noFill/>
        </p:spPr>
        <p:txBody>
          <a:bodyPr wrap="none" lIns="91430" tIns="45715" rIns="91430" bIns="45715" rtlCol="0">
            <a:spAutoFit/>
          </a:bodyPr>
          <a:lstStyle/>
          <a:p>
            <a:pPr algn="ctr" defTabSz="914288">
              <a:defRPr/>
            </a:pPr>
            <a:r>
              <a:rPr lang="en-US" sz="1050" b="1" spc="-30" dirty="0">
                <a:solidFill>
                  <a:prstClr val="white"/>
                </a:solidFill>
                <a:latin typeface="Arial Narrow" panose="020B0606020202030204" pitchFamily="34" charset="0"/>
                <a:ea typeface="ＭＳ Ｐゴシック" pitchFamily="34" charset="-128"/>
              </a:rPr>
              <a:t>Lines of code (active)</a:t>
            </a:r>
          </a:p>
        </p:txBody>
      </p:sp>
      <p:grpSp>
        <p:nvGrpSpPr>
          <p:cNvPr id="127" name="Group 70"/>
          <p:cNvGrpSpPr/>
          <p:nvPr/>
        </p:nvGrpSpPr>
        <p:grpSpPr>
          <a:xfrm>
            <a:off x="4876800" y="3333752"/>
            <a:ext cx="1163356" cy="256857"/>
            <a:chOff x="5571370" y="3134904"/>
            <a:chExt cx="1163356" cy="250939"/>
          </a:xfrm>
        </p:grpSpPr>
        <p:sp>
          <p:nvSpPr>
            <p:cNvPr id="128" name="Rectangle 127"/>
            <p:cNvSpPr/>
            <p:nvPr/>
          </p:nvSpPr>
          <p:spPr>
            <a:xfrm>
              <a:off x="5571370" y="3134904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5704551" y="3134904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5837732" y="3134904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5970913" y="3134904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6104094" y="3134904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6237275" y="3134904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6370456" y="3134904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6503638" y="3134904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5571370" y="3283005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5704551" y="3283005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5837732" y="3283005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970913" y="3283005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6104094" y="3283005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6237275" y="3283005"/>
              <a:ext cx="102838" cy="10283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6370456" y="3283005"/>
              <a:ext cx="102838" cy="10283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6503638" y="3283005"/>
              <a:ext cx="102838" cy="10283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6631888" y="3134904"/>
              <a:ext cx="102838" cy="102838"/>
            </a:xfrm>
            <a:prstGeom prst="rect">
              <a:avLst/>
            </a:prstGeom>
            <a:solidFill>
              <a:srgbClr val="83D1F5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6631888" y="3283005"/>
              <a:ext cx="102838" cy="10283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288">
                <a:defRPr/>
              </a:pPr>
              <a:endParaRPr 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304799" y="1485880"/>
            <a:ext cx="1504839" cy="1162070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3598682" y="4626651"/>
            <a:ext cx="3028273" cy="403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88">
              <a:defRPr/>
            </a:pPr>
            <a:r>
              <a:rPr lang="en-US" sz="2025" b="1" spc="-30" dirty="0">
                <a:solidFill>
                  <a:srgbClr val="FFFFFF"/>
                </a:solidFill>
                <a:latin typeface="Arial Narrow" panose="020B0606020202030204" pitchFamily="34" charset="0"/>
                <a:ea typeface="ＭＳ Ｐゴシック" pitchFamily="34" charset="-128"/>
              </a:rPr>
              <a:t>OpenStack: by the numbers</a:t>
            </a:r>
          </a:p>
        </p:txBody>
      </p:sp>
      <p:sp>
        <p:nvSpPr>
          <p:cNvPr id="56" name="Rounded Rectangle 55"/>
          <p:cNvSpPr/>
          <p:nvPr/>
        </p:nvSpPr>
        <p:spPr>
          <a:xfrm>
            <a:off x="1367761" y="3963492"/>
            <a:ext cx="7199250" cy="612956"/>
          </a:xfrm>
          <a:prstGeom prst="roundRect">
            <a:avLst/>
          </a:prstGeom>
          <a:solidFill>
            <a:schemeClr val="bg1">
              <a:lumMod val="20000"/>
              <a:lumOff val="80000"/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000000"/>
                </a:solidFill>
              </a:rPr>
              <a:t>“</a:t>
            </a:r>
            <a:r>
              <a:rPr lang="en-US" b="1" dirty="0" smtClean="0">
                <a:solidFill>
                  <a:srgbClr val="000000"/>
                </a:solidFill>
              </a:rPr>
              <a:t>Half of all Fortune 100 companies use OpenStack</a:t>
            </a:r>
            <a:r>
              <a:rPr lang="en-US" dirty="0" smtClean="0">
                <a:solidFill>
                  <a:srgbClr val="000000"/>
                </a:solidFill>
              </a:rPr>
              <a:t>, and 65% of users reportedly run production workloads in their OpenStack environments. - Forrester  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81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 thruBlk="1"/>
      </p:transition>
    </mc:Choice>
    <mc:Fallback xmlns="">
      <p:transition spd="med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1" y="3334411"/>
            <a:ext cx="1600294" cy="6962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Supported by over 640 companies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91" y="1204175"/>
            <a:ext cx="1284112" cy="8961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270" y="1004342"/>
            <a:ext cx="2608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Platinum Members</a:t>
            </a:r>
            <a:endParaRPr lang="en-US" sz="18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0656" y="1544761"/>
            <a:ext cx="1286746" cy="69068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472" y="2298170"/>
            <a:ext cx="1095131" cy="50082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64818" y="1816725"/>
            <a:ext cx="5979182" cy="2680323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178604" y="1006841"/>
            <a:ext cx="177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Gold Members</a:t>
            </a:r>
            <a:endParaRPr lang="en-US" sz="1800" b="1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1047" y="2689997"/>
            <a:ext cx="1061246" cy="76814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6053" y="4166615"/>
            <a:ext cx="1433385" cy="57524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54436" y="3797040"/>
            <a:ext cx="1035715" cy="539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82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IBM Contribution: OpenStack Ocata Release Feb’2017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en-US" sz="1600" dirty="0" smtClean="0"/>
              <a:t>Overall </a:t>
            </a:r>
            <a:r>
              <a:rPr lang="en-US" sz="1600" b="1" dirty="0" smtClean="0"/>
              <a:t>IBM ranked #4 </a:t>
            </a:r>
            <a:r>
              <a:rPr lang="en-US" sz="1600" dirty="0" smtClean="0"/>
              <a:t>out of 198 companies with almost 2000 commits to the release </a:t>
            </a:r>
          </a:p>
          <a:p>
            <a:pPr lvl="0">
              <a:spcBef>
                <a:spcPts val="0"/>
              </a:spcBef>
            </a:pPr>
            <a:r>
              <a:rPr lang="en-US" sz="1600" b="1" dirty="0" smtClean="0"/>
              <a:t>IBM ranked #1 </a:t>
            </a:r>
            <a:r>
              <a:rPr lang="en-US" sz="1600" dirty="0" smtClean="0"/>
              <a:t>in reviews and\or commits </a:t>
            </a:r>
            <a:r>
              <a:rPr lang="en-US" sz="1600" b="1" dirty="0" smtClean="0"/>
              <a:t>in OpenStack key projects like: </a:t>
            </a:r>
            <a:r>
              <a:rPr lang="en-US" sz="1600" dirty="0" smtClean="0"/>
              <a:t>Nova, Keystone,  RefStack, Senlin, Heat-Translator and TOSCA Parser. </a:t>
            </a:r>
          </a:p>
          <a:p>
            <a:pPr lvl="0">
              <a:spcBef>
                <a:spcPts val="0"/>
              </a:spcBef>
            </a:pPr>
            <a:r>
              <a:rPr lang="en-US" sz="1600" dirty="0" smtClean="0"/>
              <a:t>IBM contributors have been elected to </a:t>
            </a:r>
            <a:r>
              <a:rPr lang="en-US" sz="1600" b="1" dirty="0" smtClean="0"/>
              <a:t>Project Technical Leads </a:t>
            </a:r>
            <a:r>
              <a:rPr lang="en-US" sz="1600" dirty="0" smtClean="0"/>
              <a:t>for Ocata for Nova, Keystone, Glance, RefStack, Senlin, Security, Heat-Translator and TOSCA Parser. </a:t>
            </a:r>
          </a:p>
          <a:p>
            <a:pPr lvl="0">
              <a:spcBef>
                <a:spcPts val="0"/>
              </a:spcBef>
            </a:pPr>
            <a:r>
              <a:rPr lang="en-US" sz="1600" b="1" dirty="0" smtClean="0"/>
              <a:t>133 IBM developers </a:t>
            </a:r>
            <a:r>
              <a:rPr lang="en-US" sz="1600" dirty="0" smtClean="0"/>
              <a:t>participated in over </a:t>
            </a:r>
            <a:r>
              <a:rPr lang="en-US" sz="1600" b="1" dirty="0" smtClean="0"/>
              <a:t>10,000 code reviews</a:t>
            </a:r>
            <a:r>
              <a:rPr lang="en-US" sz="1600" dirty="0" smtClean="0"/>
              <a:t>, implemented </a:t>
            </a:r>
            <a:r>
              <a:rPr lang="en-US" sz="1600" b="1" dirty="0" smtClean="0"/>
              <a:t>35 blueprints</a:t>
            </a:r>
            <a:r>
              <a:rPr lang="en-US" sz="1600" dirty="0" smtClean="0"/>
              <a:t>, and fixed over </a:t>
            </a:r>
            <a:r>
              <a:rPr lang="en-US" sz="1600" b="1" dirty="0" smtClean="0"/>
              <a:t>350 bugs</a:t>
            </a:r>
            <a:r>
              <a:rPr lang="en-US" sz="1600" dirty="0" smtClean="0"/>
              <a:t> for a total of </a:t>
            </a:r>
            <a:r>
              <a:rPr lang="en-US" sz="1600" b="1" dirty="0" smtClean="0"/>
              <a:t>273,000 lines of code.</a:t>
            </a:r>
            <a:endParaRPr lang="en-US" sz="1600" dirty="0" smtClean="0"/>
          </a:p>
          <a:p>
            <a:pPr lvl="0">
              <a:spcBef>
                <a:spcPts val="0"/>
              </a:spcBef>
            </a:pPr>
            <a:r>
              <a:rPr lang="en-US" sz="1600" dirty="0" smtClean="0"/>
              <a:t>About 2000 developers contributed to this release and </a:t>
            </a:r>
            <a:r>
              <a:rPr lang="en-US" sz="1600" b="1" dirty="0" smtClean="0"/>
              <a:t>3 IBMers are in the top 10 for commits and reviews. </a:t>
            </a:r>
          </a:p>
          <a:p>
            <a:pPr>
              <a:lnSpc>
                <a:spcPct val="100000"/>
              </a:lnSpc>
              <a:buNone/>
            </a:pPr>
            <a:endParaRPr lang="en-US" sz="1600" dirty="0" smtClean="0"/>
          </a:p>
          <a:p>
            <a:pPr>
              <a:lnSpc>
                <a:spcPct val="100000"/>
              </a:lnSpc>
              <a:buNone/>
            </a:pPr>
            <a:r>
              <a:rPr lang="en-US" sz="1400" b="1" dirty="0" smtClean="0"/>
              <a:t>Source </a:t>
            </a:r>
            <a:r>
              <a:rPr lang="en-US" sz="1400" b="1" dirty="0" smtClean="0">
                <a:hlinkClick r:id="rId3"/>
              </a:rPr>
              <a:t>http://stackalytics.com/</a:t>
            </a:r>
            <a:endParaRPr 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8320242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200" y="2109349"/>
            <a:ext cx="4343400" cy="2900801"/>
          </a:xfrm>
        </p:spPr>
        <p:txBody>
          <a:bodyPr>
            <a:noAutofit/>
          </a:bodyPr>
          <a:lstStyle/>
          <a:p>
            <a:pPr marL="214068" indent="-214068">
              <a:buNone/>
            </a:pPr>
            <a:r>
              <a:rPr lang="en-US" b="1" dirty="0">
                <a:solidFill>
                  <a:schemeClr val="tx1"/>
                </a:solidFill>
              </a:rPr>
              <a:t>Executive </a:t>
            </a:r>
            <a:r>
              <a:rPr lang="en-US" b="1" dirty="0" smtClean="0">
                <a:solidFill>
                  <a:schemeClr val="tx1"/>
                </a:solidFill>
              </a:rPr>
              <a:t>Summary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smtClean="0">
                <a:solidFill>
                  <a:schemeClr val="tx1"/>
                </a:solidFill>
              </a:rPr>
              <a:t>Four day conference comprised of:</a:t>
            </a:r>
          </a:p>
          <a:p>
            <a:pPr marL="210312" indent="-210312"/>
            <a:r>
              <a:rPr lang="en-US" sz="1100" dirty="0" smtClean="0">
                <a:solidFill>
                  <a:schemeClr val="tx1"/>
                </a:solidFill>
              </a:rPr>
              <a:t>Presentations, panels, workshops, and educational opportunities through OpenStack Academy.</a:t>
            </a:r>
          </a:p>
          <a:p>
            <a:pPr marL="210312" indent="-210312"/>
            <a:r>
              <a:rPr lang="en-US" sz="1100" dirty="0" smtClean="0">
                <a:solidFill>
                  <a:schemeClr val="tx1"/>
                </a:solidFill>
              </a:rPr>
              <a:t>Topics span cloud strategy and business case development to operational best practices and technical deep dives.</a:t>
            </a:r>
          </a:p>
          <a:p>
            <a:pPr marL="210312" indent="-210312"/>
            <a:r>
              <a:rPr lang="en-US" sz="1100" dirty="0" smtClean="0">
                <a:solidFill>
                  <a:schemeClr val="tx1"/>
                </a:solidFill>
              </a:rPr>
              <a:t>Keynote presentations from notable OpenStack users and industry leaders will take place on Monday and Tuesday</a:t>
            </a:r>
          </a:p>
          <a:p>
            <a:pPr marL="210312" indent="-210312"/>
            <a:r>
              <a:rPr lang="en-US" sz="1100" dirty="0" smtClean="0">
                <a:solidFill>
                  <a:schemeClr val="tx1"/>
                </a:solidFill>
                <a:hlinkClick r:id="rId3"/>
              </a:rPr>
              <a:t>Open Source Days </a:t>
            </a:r>
            <a:r>
              <a:rPr lang="en-US" sz="1100" dirty="0" smtClean="0">
                <a:solidFill>
                  <a:schemeClr val="tx1"/>
                </a:solidFill>
              </a:rPr>
              <a:t>covering Kubernetes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smtClean="0">
                <a:solidFill>
                  <a:schemeClr val="tx1"/>
                </a:solidFill>
              </a:rPr>
              <a:t>Cloud Foundry , </a:t>
            </a:r>
            <a:r>
              <a:rPr lang="en-US" sz="1100" dirty="0">
                <a:solidFill>
                  <a:schemeClr val="tx1"/>
                </a:solidFill>
              </a:rPr>
              <a:t>Ansible, Ceph, OVS, OpenContrail, OPNFV, and more</a:t>
            </a:r>
            <a:r>
              <a:rPr lang="en-US" sz="1100" dirty="0" smtClean="0">
                <a:solidFill>
                  <a:schemeClr val="tx1"/>
                </a:solidFill>
              </a:rPr>
              <a:t>.</a:t>
            </a:r>
          </a:p>
          <a:p>
            <a:pPr marL="210312" indent="-210312">
              <a:spcBef>
                <a:spcPts val="0"/>
              </a:spcBef>
            </a:pPr>
            <a:r>
              <a:rPr lang="en-US" sz="1100" dirty="0" smtClean="0">
                <a:solidFill>
                  <a:schemeClr val="tx1"/>
                </a:solidFill>
              </a:rPr>
              <a:t>Large Expo featuring over 100 sponsors </a:t>
            </a:r>
          </a:p>
          <a:p>
            <a:pPr marL="210312" indent="-210312">
              <a:spcBef>
                <a:spcPts val="0"/>
              </a:spcBef>
            </a:pPr>
            <a:endParaRPr lang="en-US" sz="1400" b="1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tx1"/>
                </a:solidFill>
              </a:rPr>
              <a:t>Expected attendance </a:t>
            </a:r>
            <a:r>
              <a:rPr lang="mr-IN" sz="1400" b="1" dirty="0" smtClean="0">
                <a:solidFill>
                  <a:schemeClr val="tx1"/>
                </a:solidFill>
              </a:rPr>
              <a:t>–</a:t>
            </a:r>
            <a:r>
              <a:rPr lang="en-US" sz="1400" b="1" dirty="0" smtClean="0">
                <a:solidFill>
                  <a:schemeClr val="tx1"/>
                </a:solidFill>
              </a:rPr>
              <a:t> 5000+</a:t>
            </a:r>
            <a:endParaRPr lang="en-US" sz="1100" b="1" dirty="0">
              <a:solidFill>
                <a:schemeClr val="tx1"/>
              </a:solidFill>
            </a:endParaRPr>
          </a:p>
          <a:p>
            <a:pPr marL="210312" indent="-210312">
              <a:spcBef>
                <a:spcPts val="0"/>
              </a:spcBef>
            </a:pP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597422" y="590550"/>
            <a:ext cx="4394178" cy="3733800"/>
          </a:xfrm>
        </p:spPr>
        <p:txBody>
          <a:bodyPr>
            <a:noAutofit/>
          </a:bodyPr>
          <a:lstStyle/>
          <a:p>
            <a:pPr>
              <a:buNone/>
            </a:pPr>
            <a:endParaRPr lang="en-US" sz="1500" b="1" dirty="0" smtClean="0">
              <a:solidFill>
                <a:schemeClr val="tx1"/>
              </a:solidFill>
            </a:endParaRPr>
          </a:p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</a:rPr>
              <a:t>IBM </a:t>
            </a:r>
            <a:r>
              <a:rPr lang="en-US" b="1" dirty="0">
                <a:solidFill>
                  <a:schemeClr val="tx1"/>
                </a:solidFill>
              </a:rPr>
              <a:t>Sponsorship – Premier Level  </a:t>
            </a:r>
            <a:r>
              <a:rPr lang="en-US" sz="1100" dirty="0">
                <a:solidFill>
                  <a:schemeClr val="tx1"/>
                </a:solidFill>
              </a:rPr>
              <a:t>	      </a:t>
            </a:r>
          </a:p>
          <a:p>
            <a:pPr marL="205735" lvl="1" indent="-214068">
              <a:spcBef>
                <a:spcPts val="0"/>
              </a:spcBef>
            </a:pPr>
            <a:r>
              <a:rPr lang="en-US" sz="1100" dirty="0">
                <a:solidFill>
                  <a:schemeClr val="tx1"/>
                </a:solidFill>
              </a:rPr>
              <a:t>Women Of OpenStack Lunch Sponsorship 	    </a:t>
            </a:r>
            <a:endParaRPr lang="en-US" dirty="0">
              <a:solidFill>
                <a:schemeClr val="tx1"/>
              </a:solidFill>
            </a:endParaRPr>
          </a:p>
          <a:p>
            <a:pPr lvl="2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>
              <a:buNone/>
            </a:pPr>
            <a:r>
              <a:rPr lang="en-US" sz="1500" b="1" dirty="0" smtClean="0">
                <a:solidFill>
                  <a:schemeClr val="tx1"/>
                </a:solidFill>
              </a:rPr>
              <a:t>Speaking Presence </a:t>
            </a:r>
            <a:endParaRPr lang="en-US" sz="1500" b="1" dirty="0">
              <a:solidFill>
                <a:schemeClr val="tx1"/>
              </a:solidFill>
            </a:endParaRPr>
          </a:p>
          <a:p>
            <a:pPr marL="214308" lvl="1" indent="-214308">
              <a:spcBef>
                <a:spcPts val="0"/>
              </a:spcBef>
              <a:buFont typeface="Arial" charset="0"/>
              <a:buChar char="•"/>
            </a:pPr>
            <a:r>
              <a:rPr lang="en-US" sz="1100" dirty="0" smtClean="0">
                <a:solidFill>
                  <a:schemeClr val="tx1"/>
                </a:solidFill>
              </a:rPr>
              <a:t>Brad Topol leading Keynote </a:t>
            </a:r>
            <a:r>
              <a:rPr lang="en-US" sz="1100" dirty="0">
                <a:solidFill>
                  <a:schemeClr val="tx1"/>
                </a:solidFill>
              </a:rPr>
              <a:t>Interop Challenge Round 2 Keynote Presentation and </a:t>
            </a:r>
            <a:r>
              <a:rPr lang="en-US" sz="1100" dirty="0" smtClean="0">
                <a:solidFill>
                  <a:schemeClr val="tx1"/>
                </a:solidFill>
              </a:rPr>
              <a:t>Demo.</a:t>
            </a:r>
          </a:p>
          <a:p>
            <a:pPr marL="214308" lvl="1" indent="-214308">
              <a:spcBef>
                <a:spcPts val="0"/>
              </a:spcBef>
              <a:buFont typeface="Arial" charset="0"/>
              <a:buChar char="•"/>
            </a:pPr>
            <a:r>
              <a:rPr lang="en-US" sz="1100" dirty="0" smtClean="0">
                <a:solidFill>
                  <a:schemeClr val="tx1"/>
                </a:solidFill>
              </a:rPr>
              <a:t>40-min breakout sponsored session  </a:t>
            </a:r>
            <a:endParaRPr lang="en-US" dirty="0" smtClean="0">
              <a:solidFill>
                <a:schemeClr val="tx1"/>
              </a:solidFill>
            </a:endParaRPr>
          </a:p>
          <a:p>
            <a:pPr marL="214308" lvl="1" indent="-214308">
              <a:spcBef>
                <a:spcPts val="0"/>
              </a:spcBef>
              <a:buFont typeface="Arial" charset="0"/>
              <a:buChar char="•"/>
            </a:pPr>
            <a:r>
              <a:rPr lang="en-US" sz="1100" b="1" dirty="0" smtClean="0">
                <a:solidFill>
                  <a:schemeClr val="accent1"/>
                </a:solidFill>
              </a:rPr>
              <a:t>33 IBMers will be speaking at 22 breakout sessions, 7 Project Updates, and 4 Lightning Talks selected by community voting  </a:t>
            </a:r>
          </a:p>
          <a:p>
            <a:pPr marL="171450" lvl="1" indent="-171450">
              <a:spcBef>
                <a:spcPts val="0"/>
              </a:spcBef>
              <a:buFont typeface="Arial" charset="0"/>
              <a:buChar char="•"/>
            </a:pPr>
            <a:endParaRPr lang="en-US" sz="1100" b="1" dirty="0">
              <a:solidFill>
                <a:schemeClr val="tx1"/>
              </a:solidFill>
            </a:endParaRPr>
          </a:p>
          <a:p>
            <a:pPr marL="0" lvl="1" indent="0">
              <a:spcBef>
                <a:spcPts val="0"/>
              </a:spcBef>
              <a:buNone/>
            </a:pPr>
            <a:r>
              <a:rPr lang="en-US" sz="1500" b="1" dirty="0" smtClean="0">
                <a:solidFill>
                  <a:schemeClr val="tx1"/>
                </a:solidFill>
              </a:rPr>
              <a:t>Event Marketing and IBM Visibility</a:t>
            </a:r>
          </a:p>
          <a:p>
            <a:pPr marL="171450" lvl="1" indent="-17145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1100" dirty="0" smtClean="0">
                <a:solidFill>
                  <a:schemeClr val="tx1"/>
                </a:solidFill>
              </a:rPr>
              <a:t>Medium </a:t>
            </a:r>
            <a:r>
              <a:rPr lang="en-US" sz="1100" dirty="0">
                <a:solidFill>
                  <a:schemeClr val="tx1"/>
                </a:solidFill>
              </a:rPr>
              <a:t>size booth </a:t>
            </a:r>
            <a:r>
              <a:rPr lang="en-US" sz="1100" dirty="0" smtClean="0">
                <a:solidFill>
                  <a:schemeClr val="tx1"/>
                </a:solidFill>
              </a:rPr>
              <a:t> (15” W x 10’ D)</a:t>
            </a:r>
          </a:p>
          <a:p>
            <a:pPr marL="297180" lvl="2" indent="-171450">
              <a:spcBef>
                <a:spcPts val="0"/>
              </a:spcBef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`</a:t>
            </a:r>
            <a:r>
              <a:rPr lang="en-US" dirty="0" smtClean="0">
                <a:solidFill>
                  <a:schemeClr val="tx1"/>
                </a:solidFill>
              </a:rPr>
              <a:t>developer-to-developer experience with hands-on labs, demos, and “Ask Me Anything” expert sessions on OpenStack topics and latest technologies .</a:t>
            </a:r>
            <a:endParaRPr lang="en-US" sz="1000" dirty="0" smtClean="0">
              <a:solidFill>
                <a:schemeClr val="tx1"/>
              </a:solidFill>
            </a:endParaRPr>
          </a:p>
          <a:p>
            <a:pPr marL="171450" lvl="1" indent="-17145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60-sec video for monitors in the expo </a:t>
            </a:r>
          </a:p>
          <a:p>
            <a:pPr marL="171450" lvl="1" indent="-17145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Marketing slide </a:t>
            </a:r>
            <a:r>
              <a:rPr lang="en-US" sz="1100" dirty="0" smtClean="0">
                <a:solidFill>
                  <a:schemeClr val="tx1"/>
                </a:solidFill>
              </a:rPr>
              <a:t>displayed </a:t>
            </a:r>
            <a:r>
              <a:rPr lang="en-US" sz="1100" dirty="0">
                <a:solidFill>
                  <a:schemeClr val="tx1"/>
                </a:solidFill>
              </a:rPr>
              <a:t>between sessions  </a:t>
            </a:r>
            <a:endParaRPr lang="en-US" sz="1100" dirty="0" smtClean="0">
              <a:solidFill>
                <a:schemeClr val="tx1"/>
              </a:solidFill>
            </a:endParaRPr>
          </a:p>
          <a:p>
            <a:pPr marL="171450" lvl="1" indent="-17145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1100" dirty="0" smtClean="0">
                <a:solidFill>
                  <a:schemeClr val="tx1"/>
                </a:solidFill>
              </a:rPr>
              <a:t>Women of OpenStack Lunch and Mentoring session Leadership</a:t>
            </a:r>
            <a:endParaRPr lang="en-US" sz="1100" b="1" dirty="0">
              <a:solidFill>
                <a:schemeClr val="tx1"/>
              </a:solidFill>
            </a:endParaRPr>
          </a:p>
          <a:p>
            <a:pPr marL="171450" lvl="1" indent="-171450">
              <a:spcBef>
                <a:spcPts val="0"/>
              </a:spcBef>
              <a:buSzPct val="100000"/>
              <a:buFont typeface="Arial" charset="0"/>
              <a:buChar char="•"/>
            </a:pPr>
            <a:endParaRPr lang="en-US" sz="1350" b="1" dirty="0" smtClean="0">
              <a:solidFill>
                <a:schemeClr val="tx1"/>
              </a:solidFill>
            </a:endParaRPr>
          </a:p>
          <a:p>
            <a:pPr marL="285750" lvl="1">
              <a:spcBef>
                <a:spcPts val="0"/>
              </a:spcBef>
              <a:buFont typeface="Arial" charset="0"/>
              <a:buChar char="•"/>
            </a:pPr>
            <a:endParaRPr lang="en-US" sz="1400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886200" cy="195532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8511" y="3867150"/>
            <a:ext cx="903316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60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TOSCA </a:t>
            </a:r>
            <a:r>
              <a:rPr lang="mr-IN" sz="1600" dirty="0" smtClean="0"/>
              <a:t>–</a:t>
            </a:r>
            <a:r>
              <a:rPr lang="en-US" sz="1600" dirty="0" smtClean="0"/>
              <a:t> Topology and Orchestration Specification for Cloud Applications</a:t>
            </a:r>
            <a:endParaRPr lang="en-US" sz="1600" dirty="0"/>
          </a:p>
        </p:txBody>
      </p:sp>
      <p:sp>
        <p:nvSpPr>
          <p:cNvPr id="4" name="Rectangle 3"/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/>
              <a:t> </a:t>
            </a:r>
            <a:endParaRPr lang="en-US" dirty="0"/>
          </a:p>
        </p:txBody>
      </p:sp>
      <p:sp>
        <p:nvSpPr>
          <p:cNvPr id="5" name="Shape 169"/>
          <p:cNvSpPr txBox="1">
            <a:spLocks noGrp="1"/>
          </p:cNvSpPr>
          <p:nvPr>
            <p:ph idx="1"/>
          </p:nvPr>
        </p:nvSpPr>
        <p:spPr>
          <a:xfrm>
            <a:off x="238592" y="1009681"/>
            <a:ext cx="4544423" cy="140818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</a:pPr>
            <a:r>
              <a:rPr lang="en" dirty="0" smtClean="0">
                <a:solidFill>
                  <a:srgbClr val="666666"/>
                </a:solidFill>
              </a:rPr>
              <a:t>An</a:t>
            </a:r>
            <a:r>
              <a:rPr lang="en" b="1" dirty="0" smtClean="0">
                <a:solidFill>
                  <a:srgbClr val="666666"/>
                </a:solidFill>
              </a:rPr>
              <a:t> </a:t>
            </a:r>
            <a:r>
              <a:rPr lang="en" dirty="0" smtClean="0">
                <a:solidFill>
                  <a:srgbClr val="666666"/>
                </a:solidFill>
              </a:rPr>
              <a:t>important </a:t>
            </a:r>
            <a:r>
              <a:rPr lang="en" b="1" dirty="0" smtClean="0">
                <a:solidFill>
                  <a:srgbClr val="666666"/>
                </a:solidFill>
              </a:rPr>
              <a:t>Open standard</a:t>
            </a:r>
            <a:r>
              <a:rPr lang="en" dirty="0" smtClean="0">
                <a:solidFill>
                  <a:srgbClr val="666666"/>
                </a:solidFill>
              </a:rPr>
              <a:t>,</a:t>
            </a:r>
            <a:r>
              <a:rPr lang="en" b="1" dirty="0" smtClean="0">
                <a:solidFill>
                  <a:srgbClr val="666666"/>
                </a:solidFill>
              </a:rPr>
              <a:t> </a:t>
            </a:r>
            <a:r>
              <a:rPr lang="en" dirty="0" smtClean="0">
                <a:solidFill>
                  <a:srgbClr val="666666"/>
                </a:solidFill>
              </a:rPr>
              <a:t>that is enabling a unique interoperable </a:t>
            </a:r>
            <a:r>
              <a:rPr lang="en" b="1" dirty="0" smtClean="0">
                <a:solidFill>
                  <a:srgbClr val="666666"/>
                </a:solidFill>
              </a:rPr>
              <a:t>Cloud eco-system</a:t>
            </a:r>
            <a:r>
              <a:rPr lang="en" dirty="0" smtClean="0">
                <a:solidFill>
                  <a:srgbClr val="666666"/>
                </a:solidFill>
              </a:rPr>
              <a:t> supported by a large and growing number of international industry leaders…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2" name="Shape 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92" y="2400302"/>
            <a:ext cx="5121352" cy="172196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roup 12"/>
          <p:cNvGrpSpPr/>
          <p:nvPr/>
        </p:nvGrpSpPr>
        <p:grpSpPr>
          <a:xfrm>
            <a:off x="5970827" y="1090068"/>
            <a:ext cx="2218293" cy="3447425"/>
            <a:chOff x="6292374" y="1069798"/>
            <a:chExt cx="2218293" cy="3447425"/>
          </a:xfrm>
        </p:grpSpPr>
        <p:sp>
          <p:nvSpPr>
            <p:cNvPr id="14" name="Shape 170"/>
            <p:cNvSpPr/>
            <p:nvPr/>
          </p:nvSpPr>
          <p:spPr>
            <a:xfrm>
              <a:off x="6456537" y="1069798"/>
              <a:ext cx="795899" cy="321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 dirty="0">
                  <a:solidFill>
                    <a:schemeClr val="accent6"/>
                  </a:solidFill>
                  <a:latin typeface="Calibri"/>
                  <a:ea typeface="Calibri"/>
                  <a:cs typeface="Calibri"/>
                  <a:sym typeface="Calibri"/>
                </a:rPr>
                <a:t>Node </a:t>
              </a:r>
              <a:r>
                <a:rPr lang="en" sz="900" dirty="0" smtClean="0">
                  <a:solidFill>
                    <a:schemeClr val="accent6"/>
                  </a:solidFill>
                  <a:latin typeface="Calibri"/>
                  <a:ea typeface="Calibri"/>
                  <a:cs typeface="Calibri"/>
                  <a:sym typeface="Calibri"/>
                </a:rPr>
                <a:t>Types</a:t>
              </a:r>
              <a:endParaRPr lang="en" sz="900" dirty="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Shape 171"/>
            <p:cNvSpPr/>
            <p:nvPr/>
          </p:nvSpPr>
          <p:spPr>
            <a:xfrm>
              <a:off x="7282358" y="1069798"/>
              <a:ext cx="861900" cy="321300"/>
            </a:xfrm>
            <a:prstGeom prst="roundRect">
              <a:avLst>
                <a:gd name="adj" fmla="val 16667"/>
              </a:avLst>
            </a:prstGeom>
            <a:solidFill>
              <a:srgbClr val="FFC000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Relationships</a:t>
              </a:r>
            </a:p>
          </p:txBody>
        </p:sp>
        <p:sp>
          <p:nvSpPr>
            <p:cNvPr id="16" name="Shape 172"/>
            <p:cNvSpPr/>
            <p:nvPr/>
          </p:nvSpPr>
          <p:spPr>
            <a:xfrm>
              <a:off x="6357857" y="1433905"/>
              <a:ext cx="787800" cy="296400"/>
            </a:xfrm>
            <a:prstGeom prst="roundRect">
              <a:avLst>
                <a:gd name="adj" fmla="val 26321"/>
              </a:avLst>
            </a:prstGeom>
            <a:solidFill>
              <a:srgbClr val="7030A0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Capabilities</a:t>
              </a:r>
            </a:p>
          </p:txBody>
        </p:sp>
        <p:sp>
          <p:nvSpPr>
            <p:cNvPr id="17" name="Shape 173"/>
            <p:cNvSpPr/>
            <p:nvPr/>
          </p:nvSpPr>
          <p:spPr>
            <a:xfrm>
              <a:off x="6456537" y="1772529"/>
              <a:ext cx="795899" cy="296400"/>
            </a:xfrm>
            <a:prstGeom prst="roundRect">
              <a:avLst>
                <a:gd name="adj" fmla="val 16667"/>
              </a:avLst>
            </a:prstGeom>
            <a:solidFill>
              <a:srgbClr val="8296B0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900" dirty="0" smtClean="0">
                  <a:solidFill>
                    <a:schemeClr val="accent6"/>
                  </a:solidFill>
                  <a:latin typeface="Calibri"/>
                  <a:ea typeface="Calibri"/>
                  <a:cs typeface="Calibri"/>
                  <a:sym typeface="Calibri"/>
                </a:rPr>
                <a:t>Artifacts</a:t>
              </a:r>
              <a:endParaRPr lang="en" sz="900" dirty="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Shape 174"/>
            <p:cNvSpPr/>
            <p:nvPr/>
          </p:nvSpPr>
          <p:spPr>
            <a:xfrm>
              <a:off x="7998867" y="3644799"/>
              <a:ext cx="511800" cy="457200"/>
            </a:xfrm>
            <a:prstGeom prst="roundRect">
              <a:avLst>
                <a:gd name="adj" fmla="val 26290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 dirty="0">
                  <a:solidFill>
                    <a:srgbClr val="72B432"/>
                  </a:solidFill>
                  <a:latin typeface="Calibri"/>
                  <a:ea typeface="Calibri"/>
                  <a:cs typeface="Calibri"/>
                  <a:sym typeface="Calibri"/>
                </a:rPr>
                <a:t>App</a:t>
              </a:r>
              <a:r>
                <a:rPr lang="en" sz="9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en" sz="900" dirty="0">
                  <a:solidFill>
                    <a:srgbClr val="72B432"/>
                  </a:solidFill>
                  <a:latin typeface="Calibri"/>
                  <a:ea typeface="Calibri"/>
                  <a:cs typeface="Calibri"/>
                  <a:sym typeface="Calibri"/>
                </a:rPr>
                <a:t>Server</a:t>
              </a:r>
            </a:p>
          </p:txBody>
        </p:sp>
        <p:sp>
          <p:nvSpPr>
            <p:cNvPr id="19" name="Shape 175"/>
            <p:cNvSpPr/>
            <p:nvPr/>
          </p:nvSpPr>
          <p:spPr>
            <a:xfrm>
              <a:off x="7307119" y="4081023"/>
              <a:ext cx="556500" cy="4362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 dirty="0">
                  <a:solidFill>
                    <a:srgbClr val="72B432"/>
                  </a:solidFill>
                  <a:latin typeface="Calibri"/>
                  <a:ea typeface="Calibri"/>
                  <a:cs typeface="Calibri"/>
                  <a:sym typeface="Calibri"/>
                </a:rPr>
                <a:t>Mongo</a:t>
              </a:r>
              <a:r>
                <a:rPr lang="en" sz="9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en" sz="900" dirty="0">
                  <a:solidFill>
                    <a:srgbClr val="72B432"/>
                  </a:solidFill>
                  <a:latin typeface="Calibri"/>
                  <a:ea typeface="Calibri"/>
                  <a:cs typeface="Calibri"/>
                  <a:sym typeface="Calibri"/>
                </a:rPr>
                <a:t>Server</a:t>
              </a:r>
            </a:p>
          </p:txBody>
        </p:sp>
        <p:sp>
          <p:nvSpPr>
            <p:cNvPr id="20" name="Shape 176"/>
            <p:cNvSpPr/>
            <p:nvPr/>
          </p:nvSpPr>
          <p:spPr>
            <a:xfrm>
              <a:off x="7334073" y="2332766"/>
              <a:ext cx="475800" cy="4572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 dirty="0">
                  <a:solidFill>
                    <a:srgbClr val="72B432"/>
                  </a:solidFill>
                  <a:latin typeface="Calibri"/>
                  <a:ea typeface="Calibri"/>
                  <a:cs typeface="Calibri"/>
                  <a:sym typeface="Calibri"/>
                </a:rPr>
                <a:t>Node.js</a:t>
              </a:r>
            </a:p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 dirty="0">
                  <a:solidFill>
                    <a:srgbClr val="72B432"/>
                  </a:solidFill>
                  <a:latin typeface="Calibri"/>
                  <a:ea typeface="Calibri"/>
                  <a:cs typeface="Calibri"/>
                  <a:sym typeface="Calibri"/>
                </a:rPr>
                <a:t>App</a:t>
              </a:r>
            </a:p>
          </p:txBody>
        </p:sp>
        <p:sp>
          <p:nvSpPr>
            <p:cNvPr id="21" name="Shape 177"/>
            <p:cNvSpPr/>
            <p:nvPr/>
          </p:nvSpPr>
          <p:spPr>
            <a:xfrm>
              <a:off x="6589789" y="2872284"/>
              <a:ext cx="523800" cy="4572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 dirty="0">
                  <a:solidFill>
                    <a:srgbClr val="72B432"/>
                  </a:solidFill>
                  <a:latin typeface="Calibri"/>
                  <a:ea typeface="Calibri"/>
                  <a:cs typeface="Calibri"/>
                  <a:sym typeface="Calibri"/>
                </a:rPr>
                <a:t>MongoDB</a:t>
              </a:r>
            </a:p>
          </p:txBody>
        </p:sp>
        <p:sp>
          <p:nvSpPr>
            <p:cNvPr id="22" name="Shape 178"/>
            <p:cNvSpPr/>
            <p:nvPr/>
          </p:nvSpPr>
          <p:spPr>
            <a:xfrm>
              <a:off x="6598274" y="3656217"/>
              <a:ext cx="515400" cy="4572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 dirty="0">
                  <a:solidFill>
                    <a:srgbClr val="72B432"/>
                  </a:solidFill>
                  <a:latin typeface="Calibri"/>
                  <a:ea typeface="Calibri"/>
                  <a:cs typeface="Calibri"/>
                  <a:sym typeface="Calibri"/>
                </a:rPr>
                <a:t>MongoDBMS</a:t>
              </a:r>
            </a:p>
          </p:txBody>
        </p:sp>
        <p:sp>
          <p:nvSpPr>
            <p:cNvPr id="23" name="Shape 179"/>
            <p:cNvSpPr/>
            <p:nvPr/>
          </p:nvSpPr>
          <p:spPr>
            <a:xfrm>
              <a:off x="8004033" y="2882460"/>
              <a:ext cx="469500" cy="447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 dirty="0">
                  <a:solidFill>
                    <a:srgbClr val="72B432"/>
                  </a:solidFill>
                  <a:latin typeface="Calibri"/>
                  <a:ea typeface="Calibri"/>
                  <a:cs typeface="Calibri"/>
                  <a:sym typeface="Calibri"/>
                </a:rPr>
                <a:t>Node.js</a:t>
              </a:r>
            </a:p>
          </p:txBody>
        </p:sp>
        <p:cxnSp>
          <p:nvCxnSpPr>
            <p:cNvPr id="24" name="Shape 180"/>
            <p:cNvCxnSpPr/>
            <p:nvPr/>
          </p:nvCxnSpPr>
          <p:spPr>
            <a:xfrm flipH="1">
              <a:off x="6851673" y="2561366"/>
              <a:ext cx="482400" cy="3108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triangle" w="lg" len="lg"/>
            </a:ln>
          </p:spPr>
        </p:cxnSp>
        <p:sp>
          <p:nvSpPr>
            <p:cNvPr id="25" name="Shape 181"/>
            <p:cNvSpPr txBox="1"/>
            <p:nvPr/>
          </p:nvSpPr>
          <p:spPr>
            <a:xfrm rot="-1962509">
              <a:off x="6639978" y="2513547"/>
              <a:ext cx="772256" cy="207795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ConnectedTo</a:t>
              </a:r>
            </a:p>
          </p:txBody>
        </p:sp>
        <p:sp>
          <p:nvSpPr>
            <p:cNvPr id="26" name="Shape 182"/>
            <p:cNvSpPr txBox="1"/>
            <p:nvPr/>
          </p:nvSpPr>
          <p:spPr>
            <a:xfrm>
              <a:off x="6292374" y="3376083"/>
              <a:ext cx="733800" cy="207600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HostedOn</a:t>
              </a:r>
            </a:p>
          </p:txBody>
        </p:sp>
        <p:sp>
          <p:nvSpPr>
            <p:cNvPr id="27" name="Shape 183"/>
            <p:cNvSpPr txBox="1"/>
            <p:nvPr/>
          </p:nvSpPr>
          <p:spPr>
            <a:xfrm rot="2105625">
              <a:off x="7739887" y="2561463"/>
              <a:ext cx="733672" cy="207577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HostedOn</a:t>
              </a:r>
            </a:p>
          </p:txBody>
        </p:sp>
        <p:sp>
          <p:nvSpPr>
            <p:cNvPr id="28" name="Shape 184"/>
            <p:cNvSpPr txBox="1"/>
            <p:nvPr/>
          </p:nvSpPr>
          <p:spPr>
            <a:xfrm>
              <a:off x="6739874" y="4299198"/>
              <a:ext cx="733800" cy="207600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HostedOn</a:t>
              </a:r>
            </a:p>
          </p:txBody>
        </p:sp>
        <p:cxnSp>
          <p:nvCxnSpPr>
            <p:cNvPr id="29" name="Shape 185"/>
            <p:cNvCxnSpPr/>
            <p:nvPr/>
          </p:nvCxnSpPr>
          <p:spPr>
            <a:xfrm>
              <a:off x="7809873" y="2561366"/>
              <a:ext cx="429000" cy="3210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triangle" w="lg" len="lg"/>
            </a:ln>
          </p:spPr>
        </p:cxnSp>
        <p:cxnSp>
          <p:nvCxnSpPr>
            <p:cNvPr id="30" name="Shape 186"/>
            <p:cNvCxnSpPr/>
            <p:nvPr/>
          </p:nvCxnSpPr>
          <p:spPr>
            <a:xfrm flipH="1">
              <a:off x="6855974" y="3323817"/>
              <a:ext cx="3300" cy="33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triangle" w="lg" len="lg"/>
            </a:ln>
          </p:spPr>
        </p:cxnSp>
        <p:cxnSp>
          <p:nvCxnSpPr>
            <p:cNvPr id="31" name="Shape 187"/>
            <p:cNvCxnSpPr/>
            <p:nvPr/>
          </p:nvCxnSpPr>
          <p:spPr>
            <a:xfrm>
              <a:off x="8238783" y="3329460"/>
              <a:ext cx="15900" cy="315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triangle" w="lg" len="lg"/>
            </a:ln>
          </p:spPr>
        </p:cxnSp>
        <p:sp>
          <p:nvSpPr>
            <p:cNvPr id="32" name="Shape 188"/>
            <p:cNvSpPr txBox="1"/>
            <p:nvPr/>
          </p:nvSpPr>
          <p:spPr>
            <a:xfrm>
              <a:off x="7657421" y="3386616"/>
              <a:ext cx="733800" cy="207600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900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HostedOn</a:t>
              </a:r>
            </a:p>
          </p:txBody>
        </p:sp>
        <p:cxnSp>
          <p:nvCxnSpPr>
            <p:cNvPr id="33" name="Shape 189"/>
            <p:cNvCxnSpPr/>
            <p:nvPr/>
          </p:nvCxnSpPr>
          <p:spPr>
            <a:xfrm>
              <a:off x="6835657" y="4122172"/>
              <a:ext cx="480300" cy="1860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triangle" w="lg" len="lg"/>
            </a:ln>
          </p:spPr>
        </p:cxnSp>
        <p:sp>
          <p:nvSpPr>
            <p:cNvPr id="34" name="Shape 190"/>
            <p:cNvSpPr/>
            <p:nvPr/>
          </p:nvSpPr>
          <p:spPr>
            <a:xfrm>
              <a:off x="7857408" y="1446985"/>
              <a:ext cx="516000" cy="287399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Groups</a:t>
              </a:r>
            </a:p>
          </p:txBody>
        </p:sp>
        <p:sp>
          <p:nvSpPr>
            <p:cNvPr id="35" name="Shape 191"/>
            <p:cNvSpPr/>
            <p:nvPr/>
          </p:nvSpPr>
          <p:spPr>
            <a:xfrm>
              <a:off x="7177082" y="1436408"/>
              <a:ext cx="648900" cy="298200"/>
            </a:xfrm>
            <a:prstGeom prst="roundRect">
              <a:avLst>
                <a:gd name="adj" fmla="val 16667"/>
              </a:avLst>
            </a:prstGeom>
            <a:solidFill>
              <a:srgbClr val="2E75B5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 dirty="0">
                  <a:solidFill>
                    <a:srgbClr val="72B432"/>
                  </a:solidFill>
                  <a:latin typeface="Calibri"/>
                  <a:ea typeface="Calibri"/>
                  <a:cs typeface="Calibri"/>
                  <a:sym typeface="Calibri"/>
                </a:rPr>
                <a:t>Policies</a:t>
              </a:r>
            </a:p>
          </p:txBody>
        </p:sp>
        <p:sp>
          <p:nvSpPr>
            <p:cNvPr id="36" name="Shape 192"/>
            <p:cNvSpPr/>
            <p:nvPr/>
          </p:nvSpPr>
          <p:spPr>
            <a:xfrm>
              <a:off x="7293772" y="1762493"/>
              <a:ext cx="883200" cy="2982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12700" cap="flat" cmpd="sng">
              <a:solidFill>
                <a:srgbClr val="42719B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900">
                  <a:solidFill>
                    <a:schemeClr val="accent2"/>
                  </a:solidFill>
                  <a:latin typeface="Calibri"/>
                  <a:ea typeface="Calibri"/>
                  <a:cs typeface="Calibri"/>
                  <a:sym typeface="Calibri"/>
                </a:rPr>
                <a:t>Custom Types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238592" y="4235442"/>
            <a:ext cx="56965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TOSCA Simple Profile in YAML Version </a:t>
            </a:r>
            <a:r>
              <a:rPr lang="en-US" sz="1200" b="1" dirty="0" smtClean="0"/>
              <a:t>1.0 is an approved OASIS standard</a:t>
            </a:r>
            <a:endParaRPr lang="en-US" sz="1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84259" y="4487113"/>
            <a:ext cx="56965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(TOSCA XML specification in early days, before 2013)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206386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OpenStack TOSCA Parser, Heat and Heat Translator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592" y="1009680"/>
            <a:ext cx="4644907" cy="3667251"/>
          </a:xfrm>
          <a:prstGeom prst="rect">
            <a:avLst/>
          </a:prstGeom>
        </p:spPr>
        <p:txBody>
          <a:bodyPr/>
          <a:lstStyle/>
          <a:p>
            <a:r>
              <a:rPr lang="en-US" sz="1600" dirty="0" smtClean="0"/>
              <a:t>What </a:t>
            </a:r>
            <a:r>
              <a:rPr lang="en-US" sz="1600" dirty="0"/>
              <a:t>is </a:t>
            </a:r>
            <a:r>
              <a:rPr lang="en-US" sz="1600" dirty="0" smtClean="0"/>
              <a:t>TOSCA Parser?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dirty="0" smtClean="0"/>
              <a:t>An OpenStack project and Parser </a:t>
            </a:r>
            <a:r>
              <a:rPr lang="en-US" dirty="0"/>
              <a:t>for TOSCA Simple Profile in </a:t>
            </a:r>
            <a:r>
              <a:rPr lang="en-US" dirty="0" smtClean="0"/>
              <a:t>YAML.</a:t>
            </a:r>
            <a:endParaRPr lang="en-US" dirty="0"/>
          </a:p>
          <a:p>
            <a:r>
              <a:rPr lang="en-US" sz="1600" dirty="0"/>
              <a:t>What is Heat?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dirty="0"/>
              <a:t>Heat is an OpenStack orchestration engine that automates launching multiple composite cloud applications.</a:t>
            </a:r>
          </a:p>
          <a:p>
            <a:r>
              <a:rPr lang="en-US" sz="1600" dirty="0"/>
              <a:t>What is </a:t>
            </a:r>
            <a:r>
              <a:rPr lang="en-US" sz="1600" dirty="0" smtClean="0"/>
              <a:t>Heat Translator?</a:t>
            </a:r>
            <a:endParaRPr lang="en-US" sz="1600" dirty="0"/>
          </a:p>
          <a:p>
            <a:pPr marL="628650" lvl="1" indent="-285750">
              <a:buFont typeface="Arial" charset="0"/>
              <a:buChar char="•"/>
            </a:pPr>
            <a:r>
              <a:rPr lang="en-US" dirty="0" smtClean="0"/>
              <a:t>An OpenStack project to map and translate non-Heat (e.g. TOSCA) templates to Heat Orchestration Template (HOT).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/>
              <a:t> </a:t>
            </a:r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7252232" y="2097773"/>
            <a:ext cx="869563" cy="74612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 smtClean="0">
              <a:solidFill>
                <a:schemeClr val="accent6"/>
              </a:solidFill>
            </a:endParaRPr>
          </a:p>
          <a:p>
            <a:pPr algn="ctr"/>
            <a:r>
              <a:rPr lang="en-US" sz="800" dirty="0" smtClean="0">
                <a:solidFill>
                  <a:schemeClr val="accent6"/>
                </a:solidFill>
              </a:rPr>
              <a:t>Heat Orchestration Template </a:t>
            </a:r>
          </a:p>
          <a:p>
            <a:pPr algn="ctr"/>
            <a:r>
              <a:rPr lang="en-US" sz="800" dirty="0" smtClean="0">
                <a:solidFill>
                  <a:schemeClr val="accent6"/>
                </a:solidFill>
              </a:rPr>
              <a:t>(HOT) </a:t>
            </a:r>
          </a:p>
          <a:p>
            <a:pPr algn="ctr"/>
            <a:endParaRPr lang="en-US" sz="800" dirty="0">
              <a:solidFill>
                <a:schemeClr val="accent6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7687014" y="2858401"/>
            <a:ext cx="1" cy="367326"/>
          </a:xfrm>
          <a:prstGeom prst="straightConnector1">
            <a:avLst/>
          </a:prstGeom>
          <a:ln w="19050">
            <a:prstDash val="sysDash"/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666051" y="2915366"/>
            <a:ext cx="7640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Deploy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5366458" y="3470602"/>
            <a:ext cx="1423093" cy="10497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u="sng" dirty="0">
              <a:solidFill>
                <a:schemeClr val="tx1"/>
              </a:solidFill>
            </a:endParaRPr>
          </a:p>
          <a:p>
            <a:pPr algn="ctr"/>
            <a:endParaRPr lang="en-US" sz="600" u="sng" dirty="0" smtClean="0">
              <a:solidFill>
                <a:schemeClr val="tx1"/>
              </a:solidFill>
            </a:endParaRPr>
          </a:p>
          <a:p>
            <a:pPr algn="ctr"/>
            <a:endParaRPr lang="en-US" sz="600" u="sng" dirty="0">
              <a:solidFill>
                <a:schemeClr val="tx1"/>
              </a:solidFill>
            </a:endParaRPr>
          </a:p>
          <a:p>
            <a:pPr algn="ctr"/>
            <a:r>
              <a:rPr lang="en-US" sz="600" u="sng" dirty="0" smtClean="0"/>
              <a:t> 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5458841" y="3579028"/>
            <a:ext cx="537700" cy="34040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 smtClean="0"/>
              <a:t>TOSCA Types</a:t>
            </a:r>
            <a:endParaRPr lang="en-US" sz="600" dirty="0"/>
          </a:p>
        </p:txBody>
      </p:sp>
      <p:sp>
        <p:nvSpPr>
          <p:cNvPr id="35" name="Rounded Rectangle 34"/>
          <p:cNvSpPr/>
          <p:nvPr/>
        </p:nvSpPr>
        <p:spPr>
          <a:xfrm>
            <a:off x="5480706" y="4059631"/>
            <a:ext cx="597187" cy="320483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 smtClean="0"/>
              <a:t>Validation</a:t>
            </a:r>
            <a:endParaRPr lang="en-US" sz="600" dirty="0"/>
          </a:p>
        </p:txBody>
      </p:sp>
      <p:sp>
        <p:nvSpPr>
          <p:cNvPr id="36" name="Rounded Rectangle 35"/>
          <p:cNvSpPr/>
          <p:nvPr/>
        </p:nvSpPr>
        <p:spPr>
          <a:xfrm>
            <a:off x="6135796" y="3574916"/>
            <a:ext cx="528084" cy="34040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 smtClean="0"/>
              <a:t>TOSCA Nodes</a:t>
            </a:r>
            <a:endParaRPr lang="en-US" sz="600" dirty="0"/>
          </a:p>
        </p:txBody>
      </p:sp>
      <p:sp>
        <p:nvSpPr>
          <p:cNvPr id="37" name="Rounded Rectangle 36"/>
          <p:cNvSpPr/>
          <p:nvPr/>
        </p:nvSpPr>
        <p:spPr>
          <a:xfrm>
            <a:off x="6181730" y="4064097"/>
            <a:ext cx="436216" cy="316017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 smtClean="0"/>
              <a:t>Tests</a:t>
            </a:r>
            <a:endParaRPr lang="en-US" sz="600" dirty="0"/>
          </a:p>
        </p:txBody>
      </p:sp>
      <p:sp>
        <p:nvSpPr>
          <p:cNvPr id="38" name="TextBox 37"/>
          <p:cNvSpPr txBox="1"/>
          <p:nvPr/>
        </p:nvSpPr>
        <p:spPr>
          <a:xfrm>
            <a:off x="4995556" y="1734821"/>
            <a:ext cx="11656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Heat-Translator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5274182" y="1966356"/>
            <a:ext cx="1607423" cy="108929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u="sng" dirty="0">
              <a:solidFill>
                <a:schemeClr val="tx1"/>
              </a:solidFill>
            </a:endParaRPr>
          </a:p>
          <a:p>
            <a:pPr algn="ctr"/>
            <a:endParaRPr lang="en-US" sz="600" u="sng" dirty="0" smtClean="0">
              <a:solidFill>
                <a:schemeClr val="tx1"/>
              </a:solidFill>
            </a:endParaRPr>
          </a:p>
          <a:p>
            <a:pPr algn="ctr"/>
            <a:endParaRPr lang="en-US" sz="600" u="sng" dirty="0">
              <a:solidFill>
                <a:schemeClr val="tx1"/>
              </a:solidFill>
            </a:endParaRPr>
          </a:p>
          <a:p>
            <a:pPr algn="ctr"/>
            <a:r>
              <a:rPr lang="en-US" sz="600" u="sng" dirty="0" smtClean="0"/>
              <a:t> 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5397221" y="2040824"/>
            <a:ext cx="538971" cy="34040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 smtClean="0"/>
              <a:t>Map</a:t>
            </a:r>
            <a:endParaRPr lang="en-US" sz="600" dirty="0"/>
          </a:p>
        </p:txBody>
      </p:sp>
      <p:sp>
        <p:nvSpPr>
          <p:cNvPr id="41" name="Rounded Rectangle 40"/>
          <p:cNvSpPr/>
          <p:nvPr/>
        </p:nvSpPr>
        <p:spPr>
          <a:xfrm>
            <a:off x="5366458" y="2518000"/>
            <a:ext cx="600497" cy="34040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 smtClean="0"/>
              <a:t>Validation</a:t>
            </a:r>
            <a:endParaRPr lang="en-US" sz="600" dirty="0"/>
          </a:p>
        </p:txBody>
      </p:sp>
      <p:sp>
        <p:nvSpPr>
          <p:cNvPr id="42" name="Rounded Rectangle 41"/>
          <p:cNvSpPr/>
          <p:nvPr/>
        </p:nvSpPr>
        <p:spPr>
          <a:xfrm>
            <a:off x="6183893" y="2054828"/>
            <a:ext cx="538971" cy="34040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 smtClean="0"/>
              <a:t>Generate</a:t>
            </a:r>
            <a:endParaRPr lang="en-US" sz="600" dirty="0"/>
          </a:p>
        </p:txBody>
      </p:sp>
      <p:sp>
        <p:nvSpPr>
          <p:cNvPr id="43" name="Rounded Rectangle 42"/>
          <p:cNvSpPr/>
          <p:nvPr/>
        </p:nvSpPr>
        <p:spPr>
          <a:xfrm>
            <a:off x="6196763" y="2537919"/>
            <a:ext cx="538971" cy="34040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 smtClean="0"/>
              <a:t>Tests</a:t>
            </a:r>
            <a:endParaRPr lang="en-US" sz="600" dirty="0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6871578" y="2480259"/>
            <a:ext cx="380655" cy="0"/>
          </a:xfrm>
          <a:prstGeom prst="straightConnector1">
            <a:avLst/>
          </a:prstGeom>
          <a:ln w="1905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51" name="Picture 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8250" y="3249469"/>
            <a:ext cx="1060894" cy="619175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5260" y="4121105"/>
            <a:ext cx="1053884" cy="697545"/>
          </a:xfrm>
          <a:prstGeom prst="rect">
            <a:avLst/>
          </a:prstGeom>
        </p:spPr>
      </p:pic>
      <p:cxnSp>
        <p:nvCxnSpPr>
          <p:cNvPr id="53" name="Straight Arrow Connector 52"/>
          <p:cNvCxnSpPr/>
          <p:nvPr/>
        </p:nvCxnSpPr>
        <p:spPr>
          <a:xfrm flipH="1">
            <a:off x="7722821" y="3892386"/>
            <a:ext cx="2" cy="248344"/>
          </a:xfrm>
          <a:prstGeom prst="straightConnector1">
            <a:avLst/>
          </a:prstGeom>
          <a:ln w="19050">
            <a:prstDash val="sysDash"/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5202261" y="1137391"/>
            <a:ext cx="1587289" cy="497185"/>
            <a:chOff x="5464949" y="667750"/>
            <a:chExt cx="2101278" cy="1054827"/>
          </a:xfrm>
          <a:noFill/>
        </p:grpSpPr>
        <p:pic>
          <p:nvPicPr>
            <p:cNvPr id="60" name="Picture 59" descr="ASIS-Rounded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4949" y="667750"/>
              <a:ext cx="2101277" cy="644392"/>
            </a:xfrm>
            <a:prstGeom prst="rect">
              <a:avLst/>
            </a:prstGeom>
            <a:grpFill/>
            <a:ln>
              <a:noFill/>
            </a:ln>
          </p:spPr>
        </p:pic>
        <p:pic>
          <p:nvPicPr>
            <p:cNvPr id="61" name="Picture 4" descr="OSCA-Letters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4950" y="1322527"/>
              <a:ext cx="2101277" cy="400050"/>
            </a:xfrm>
            <a:prstGeom prst="rect">
              <a:avLst/>
            </a:prstGeom>
            <a:grpFill/>
            <a:ln>
              <a:noFill/>
            </a:ln>
          </p:spPr>
        </p:pic>
      </p:grpSp>
      <p:cxnSp>
        <p:nvCxnSpPr>
          <p:cNvPr id="65" name="Straight Arrow Connector 64"/>
          <p:cNvCxnSpPr/>
          <p:nvPr/>
        </p:nvCxnSpPr>
        <p:spPr>
          <a:xfrm>
            <a:off x="6046768" y="1623086"/>
            <a:ext cx="5865" cy="338852"/>
          </a:xfrm>
          <a:prstGeom prst="straightConnector1">
            <a:avLst/>
          </a:prstGeom>
          <a:ln w="1905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6040302" y="3074016"/>
            <a:ext cx="1145" cy="386537"/>
          </a:xfrm>
          <a:prstGeom prst="straightConnector1">
            <a:avLst/>
          </a:prstGeom>
          <a:ln w="1905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4991754" y="3260498"/>
            <a:ext cx="14438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TOSCA-Parser</a:t>
            </a:r>
          </a:p>
          <a:p>
            <a:endParaRPr lang="en-US" sz="1000" dirty="0" smtClean="0"/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6196763" y="3074016"/>
            <a:ext cx="0" cy="386537"/>
          </a:xfrm>
          <a:prstGeom prst="straightConnector1">
            <a:avLst/>
          </a:prstGeom>
          <a:ln w="1905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3607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ue">
  <a:themeElements>
    <a:clrScheme name="IBM Ananlytics Meeting">
      <a:dk1>
        <a:srgbClr val="6D7777"/>
      </a:dk1>
      <a:lt1>
        <a:srgbClr val="1E88DA"/>
      </a:lt1>
      <a:dk2>
        <a:srgbClr val="00BBEC"/>
      </a:dk2>
      <a:lt2>
        <a:srgbClr val="1BC5D4"/>
      </a:lt2>
      <a:accent1>
        <a:srgbClr val="15588B"/>
      </a:accent1>
      <a:accent2>
        <a:srgbClr val="0094B9"/>
      </a:accent2>
      <a:accent3>
        <a:srgbClr val="18A4AF"/>
      </a:accent3>
      <a:accent4>
        <a:srgbClr val="AFB8B8"/>
      </a:accent4>
      <a:accent5>
        <a:srgbClr val="F26522"/>
      </a:accent5>
      <a:accent6>
        <a:srgbClr val="FFFFFF"/>
      </a:accent6>
      <a:hlink>
        <a:srgbClr val="1E88DA"/>
      </a:hlink>
      <a:folHlink>
        <a:srgbClr val="00BBE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Watson: Group 3, White 4">
  <a:themeElements>
    <a:clrScheme name="Group 4, White 4">
      <a:dk1>
        <a:srgbClr val="121212"/>
      </a:dk1>
      <a:lt1>
        <a:srgbClr val="464646"/>
      </a:lt1>
      <a:dk2>
        <a:srgbClr val="C7C7C7"/>
      </a:dk2>
      <a:lt2>
        <a:srgbClr val="ECECEC"/>
      </a:lt2>
      <a:accent1>
        <a:srgbClr val="AF6EE8"/>
      </a:accent1>
      <a:accent2>
        <a:srgbClr val="BA8FF7"/>
      </a:accent2>
      <a:accent3>
        <a:srgbClr val="D7AAFF"/>
      </a:accent3>
      <a:accent4>
        <a:srgbClr val="5596E6"/>
      </a:accent4>
      <a:accent5>
        <a:srgbClr val="5AAAFA"/>
      </a:accent5>
      <a:accent6>
        <a:srgbClr val="7CC7FF"/>
      </a:accent6>
      <a:hlink>
        <a:srgbClr val="B3B3B3"/>
      </a:hlink>
      <a:folHlink>
        <a:srgbClr val="E0E0E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WoW_Speaker_Template_16x9_Internal_V5" id="{B4CCB014-A1AE-FF44-B07D-9B017A7F5C21}" vid="{DD168EF9-CE8F-2C4B-94A9-B5DB028F9BAB}"/>
    </a:ext>
  </a:extLst>
</a:theme>
</file>

<file path=ppt/theme/theme3.xml><?xml version="1.0" encoding="utf-8"?>
<a:theme xmlns:a="http://schemas.openxmlformats.org/drawingml/2006/main" name="IBM Cloud 2015">
  <a:themeElements>
    <a:clrScheme name="IBM Cloud 2105">
      <a:dk1>
        <a:sysClr val="windowText" lastClr="000000"/>
      </a:dk1>
      <a:lt1>
        <a:sysClr val="window" lastClr="FFFFFF"/>
      </a:lt1>
      <a:dk2>
        <a:srgbClr val="085571"/>
      </a:dk2>
      <a:lt2>
        <a:srgbClr val="81CDF2"/>
      </a:lt2>
      <a:accent1>
        <a:srgbClr val="009EE2"/>
      </a:accent1>
      <a:accent2>
        <a:srgbClr val="1174B9"/>
      </a:accent2>
      <a:accent3>
        <a:srgbClr val="00A39C"/>
      </a:accent3>
      <a:accent4>
        <a:srgbClr val="00706E"/>
      </a:accent4>
      <a:accent5>
        <a:srgbClr val="611773"/>
      </a:accent5>
      <a:accent6>
        <a:srgbClr val="340F51"/>
      </a:accent6>
      <a:hlink>
        <a:srgbClr val="0000FF"/>
      </a:hlink>
      <a:folHlink>
        <a:srgbClr val="800080"/>
      </a:folHlink>
    </a:clrScheme>
    <a:fontScheme name="IBM Cloud 2015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8444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200" kern="0" spc="-30" dirty="0" smtClean="0">
            <a:solidFill>
              <a:srgbClr val="FFFFFF"/>
            </a:solidFill>
            <a:latin typeface="Arial"/>
            <a:cs typeface="Arial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11666</TotalTime>
  <Words>1592</Words>
  <Application>Microsoft Macintosh PowerPoint</Application>
  <PresentationFormat>On-screen Show (16:9)</PresentationFormat>
  <Paragraphs>295</Paragraphs>
  <Slides>25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Amatic SC</vt:lpstr>
      <vt:lpstr>Arial Narrow</vt:lpstr>
      <vt:lpstr>Calibri</vt:lpstr>
      <vt:lpstr>Helvetica Light</vt:lpstr>
      <vt:lpstr>Helvetica Neue</vt:lpstr>
      <vt:lpstr>ITC Lubalin Graph Std Demi</vt:lpstr>
      <vt:lpstr>Lubalin Demi for IBM</vt:lpstr>
      <vt:lpstr>ＭＳ Ｐゴシック</vt:lpstr>
      <vt:lpstr>Arial</vt:lpstr>
      <vt:lpstr>Blue</vt:lpstr>
      <vt:lpstr>2_Watson: Group 3, White 4</vt:lpstr>
      <vt:lpstr>IBM Cloud 2015</vt:lpstr>
      <vt:lpstr>INDIGO Contribution to Open Initiatives: the case for OpenStack</vt:lpstr>
      <vt:lpstr> Agenda</vt:lpstr>
      <vt:lpstr> INDIGO DataCloud and Orchestration Approach</vt:lpstr>
      <vt:lpstr>PowerPoint Presentation</vt:lpstr>
      <vt:lpstr>Supported by over 640 companies </vt:lpstr>
      <vt:lpstr>IBM Contribution: OpenStack Ocata Release Feb’2017</vt:lpstr>
      <vt:lpstr>PowerPoint Presentation</vt:lpstr>
      <vt:lpstr>TOSCA – Topology and Orchestration Specification for Cloud Applications</vt:lpstr>
      <vt:lpstr>OpenStack TOSCA Parser, Heat and Heat Translator</vt:lpstr>
      <vt:lpstr>TOSCA to Heat Orchestration Template (HOT)</vt:lpstr>
      <vt:lpstr>TOSCA OpenStack Integration</vt:lpstr>
      <vt:lpstr>TOSCA Ecosystem</vt:lpstr>
      <vt:lpstr>INDIGO DataCloud and IBM Collaboration</vt:lpstr>
      <vt:lpstr>INDIGO Contribution: TOSCA OpenStack Integration</vt:lpstr>
      <vt:lpstr>IBM Contribution: TOSCA OpenStack Integration</vt:lpstr>
      <vt:lpstr>How INDIGO DataCloud Leverages TOSCA?</vt:lpstr>
      <vt:lpstr>OpenStack Summit Fun Facts</vt:lpstr>
      <vt:lpstr>OpenStack Austin Summit March 2017 Speaking Session</vt:lpstr>
      <vt:lpstr>OpenStack Barcelona Summit Oct 2017 Speaking Session</vt:lpstr>
      <vt:lpstr>Journal of Grid Computing Paper</vt:lpstr>
      <vt:lpstr>IBM Open Source Commitment</vt:lpstr>
      <vt:lpstr>IBM has a long history of leading innovation with open technology</vt:lpstr>
      <vt:lpstr>IBM Cloud Platform – Open By Design</vt:lpstr>
      <vt:lpstr>Learning Resources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Analyst Summit NYC | Astor Place</dc:title>
  <dc:creator>GG</dc:creator>
  <cp:lastModifiedBy>SAHDEV ZALA</cp:lastModifiedBy>
  <cp:revision>700</cp:revision>
  <cp:lastPrinted>2017-05-10T11:01:49Z</cp:lastPrinted>
  <dcterms:modified xsi:type="dcterms:W3CDTF">2017-05-11T09:25:39Z</dcterms:modified>
</cp:coreProperties>
</file>